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52.jpg" ContentType="image/png"/>
  <Override PartName="/ppt/notesSlides/notesSlide16.xml" ContentType="application/vnd.openxmlformats-officedocument.presentationml.notesSlide+xml"/>
  <Override PartName="/ppt/media/image56.jpg" ContentType="image/png"/>
  <Override PartName="/ppt/media/image57.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60"/>
  </p:notesMasterIdLst>
  <p:sldIdLst>
    <p:sldId id="256" r:id="rId2"/>
    <p:sldId id="257" r:id="rId3"/>
    <p:sldId id="279" r:id="rId4"/>
    <p:sldId id="258" r:id="rId5"/>
    <p:sldId id="291" r:id="rId6"/>
    <p:sldId id="278" r:id="rId7"/>
    <p:sldId id="283" r:id="rId8"/>
    <p:sldId id="280" r:id="rId9"/>
    <p:sldId id="330" r:id="rId10"/>
    <p:sldId id="259" r:id="rId11"/>
    <p:sldId id="284" r:id="rId12"/>
    <p:sldId id="285" r:id="rId13"/>
    <p:sldId id="286" r:id="rId14"/>
    <p:sldId id="282" r:id="rId15"/>
    <p:sldId id="265" r:id="rId16"/>
    <p:sldId id="287" r:id="rId17"/>
    <p:sldId id="262" r:id="rId18"/>
    <p:sldId id="322" r:id="rId19"/>
    <p:sldId id="321" r:id="rId20"/>
    <p:sldId id="300" r:id="rId21"/>
    <p:sldId id="295" r:id="rId22"/>
    <p:sldId id="294" r:id="rId23"/>
    <p:sldId id="296" r:id="rId24"/>
    <p:sldId id="297" r:id="rId25"/>
    <p:sldId id="298" r:id="rId26"/>
    <p:sldId id="299" r:id="rId27"/>
    <p:sldId id="320" r:id="rId28"/>
    <p:sldId id="301" r:id="rId29"/>
    <p:sldId id="323" r:id="rId30"/>
    <p:sldId id="324" r:id="rId31"/>
    <p:sldId id="325" r:id="rId32"/>
    <p:sldId id="316" r:id="rId33"/>
    <p:sldId id="317" r:id="rId34"/>
    <p:sldId id="318" r:id="rId35"/>
    <p:sldId id="302" r:id="rId36"/>
    <p:sldId id="304" r:id="rId37"/>
    <p:sldId id="303" r:id="rId38"/>
    <p:sldId id="331" r:id="rId39"/>
    <p:sldId id="327" r:id="rId40"/>
    <p:sldId id="328" r:id="rId41"/>
    <p:sldId id="329" r:id="rId42"/>
    <p:sldId id="312" r:id="rId43"/>
    <p:sldId id="292" r:id="rId44"/>
    <p:sldId id="293" r:id="rId45"/>
    <p:sldId id="314" r:id="rId46"/>
    <p:sldId id="343" r:id="rId47"/>
    <p:sldId id="342" r:id="rId48"/>
    <p:sldId id="333" r:id="rId49"/>
    <p:sldId id="260" r:id="rId50"/>
    <p:sldId id="335" r:id="rId51"/>
    <p:sldId id="336" r:id="rId52"/>
    <p:sldId id="337" r:id="rId53"/>
    <p:sldId id="338" r:id="rId54"/>
    <p:sldId id="339" r:id="rId55"/>
    <p:sldId id="340" r:id="rId56"/>
    <p:sldId id="341" r:id="rId57"/>
    <p:sldId id="289" r:id="rId58"/>
    <p:sldId id="290" r:id="rId59"/>
  </p:sldIdLst>
  <p:sldSz cx="18288000" cy="10287000"/>
  <p:notesSz cx="6858000" cy="9144000"/>
  <p:embeddedFontLst>
    <p:embeddedFont>
      <p:font typeface="Archivo Black" panose="020B0604020202020204" charset="0"/>
      <p:regular r:id="rId61"/>
    </p:embeddedFont>
    <p:embeddedFont>
      <p:font typeface="Comic Sans MS" panose="030F0702030302020204" pitchFamily="66" charset="0"/>
      <p:regular r:id="rId62"/>
      <p:bold r:id="rId63"/>
      <p:italic r:id="rId64"/>
      <p:boldItalic r:id="rId65"/>
    </p:embeddedFont>
    <p:embeddedFont>
      <p:font typeface="Microsoft YaHei" panose="020B0503020204020204" pitchFamily="34" charset="-122"/>
      <p:regular r:id="rId66"/>
      <p:bold r:id="rId67"/>
    </p:embeddedFont>
    <p:embeddedFont>
      <p:font typeface="Noto Sans" panose="020B0502040504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BC00C2A-4E24-E4C7-C9F3-9ED711BED4C1}"/>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062E3E4E-6882-8C94-72E9-F53A047867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958679F2-3F0E-AA5F-6EE0-4EE22D1E9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93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B7589BB1-4640-E43F-5F46-6E6C942B3D07}"/>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C0EDD4F1-6574-CE5E-6ED9-737372BD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F485C8AB-D1D5-2E70-876E-CE05BE9234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307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22223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505758B-BCDA-DC22-2C5F-3D3D187AC356}"/>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6F2A0ADC-5F79-D4D2-1930-ABC4AD2CA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40C7170B-DEE4-D18A-A9E0-F9A15380C2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990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1.jpg"/><Relationship Id="rId7" Type="http://schemas.openxmlformats.org/officeDocument/2006/relationships/image" Target="../media/image78.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mw/2025S-RushHour/blob/main/Documents/Team_Working_Agreement/Rush%20Hour_Team%20Agreement.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txBody>
          <a:bodyPr/>
          <a:lstStyle/>
          <a:p>
            <a:endParaRPr lang="en-IN"/>
          </a:p>
        </p:txBody>
      </p:sp>
      <p:grpSp>
        <p:nvGrpSpPr>
          <p:cNvPr id="44" name="Google Shape;44;p10"/>
          <p:cNvGrpSpPr/>
          <p:nvPr/>
        </p:nvGrpSpPr>
        <p:grpSpPr>
          <a:xfrm>
            <a:off x="1028700" y="5022310"/>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txBody>
            <a:bodyPr/>
            <a:lstStyle/>
            <a:p>
              <a:endParaRPr lang="en-IN"/>
            </a:p>
          </p:txBody>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April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txBody>
            <a:bodyPr/>
            <a:lstStyle/>
            <a:p>
              <a:endParaRPr lang="en-IN"/>
            </a:p>
          </p:txBody>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2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txBody>
            <a:bodyPr/>
            <a:lstStyle/>
            <a:p>
              <a:endParaRPr lang="en-IN" dirty="0"/>
            </a:p>
          </p:txBody>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8" name="Group 8"/>
          <p:cNvGrpSpPr/>
          <p:nvPr/>
        </p:nvGrpSpPr>
        <p:grpSpPr>
          <a:xfrm>
            <a:off x="5196759" y="4971243"/>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txBody>
            <a:bodyPr/>
            <a:lstStyle/>
            <a:p>
              <a:endParaRPr lang="en-IN"/>
            </a:p>
          </p:txBody>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txBody>
            <a:bodyPr/>
            <a:lstStyle/>
            <a:p>
              <a:endParaRPr lang="en-IN"/>
            </a:p>
          </p:txBody>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grpSp>
        <p:nvGrpSpPr>
          <p:cNvPr id="14" name="Group 14"/>
          <p:cNvGrpSpPr/>
          <p:nvPr/>
        </p:nvGrpSpPr>
        <p:grpSpPr>
          <a:xfrm>
            <a:off x="9236377" y="-214653"/>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txBody>
            <a:bodyPr/>
            <a:lstStyle/>
            <a:p>
              <a:endParaRPr lang="en-IN" dirty="0"/>
            </a:p>
          </p:txBody>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8" name="Group 18"/>
          <p:cNvGrpSpPr/>
          <p:nvPr/>
        </p:nvGrpSpPr>
        <p:grpSpPr>
          <a:xfrm>
            <a:off x="5559199" y="8005758"/>
            <a:ext cx="3428974"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22" name="TextBox 22"/>
          <p:cNvSpPr txBox="1"/>
          <p:nvPr/>
        </p:nvSpPr>
        <p:spPr>
          <a:xfrm>
            <a:off x="5089907" y="8186823"/>
            <a:ext cx="2451348" cy="210955"/>
          </a:xfrm>
          <a:prstGeom prst="rect">
            <a:avLst/>
          </a:prstGeom>
        </p:spPr>
        <p:txBody>
          <a:bodyPr wrap="square" lIns="0" tIns="0" rIns="0" bIns="0" rtlCol="0" anchor="t">
            <a:spAutoFit/>
          </a:bodyPr>
          <a:lstStyle/>
          <a:p>
            <a:pPr algn="ctr">
              <a:lnSpc>
                <a:spcPts val="1615"/>
              </a:lnSpc>
              <a:spcBef>
                <a:spcPct val="0"/>
              </a:spcBef>
            </a:pPr>
            <a:r>
              <a:rPr lang="en-US" sz="1800" spc="185" dirty="0">
                <a:solidFill>
                  <a:srgbClr val="FFCD4D"/>
                </a:solidFill>
                <a:latin typeface="Montserrat Light Bold"/>
                <a:ea typeface="Montserrat Light Bold"/>
                <a:cs typeface="Montserrat Light Bold"/>
                <a:sym typeface="Montserrat Light Bold"/>
              </a:rPr>
              <a:t> </a:t>
            </a:r>
            <a:r>
              <a:rPr lang="en-US" sz="1800" b="1" spc="185" dirty="0" err="1">
                <a:solidFill>
                  <a:srgbClr val="FFCD4D"/>
                </a:solidFill>
                <a:latin typeface="Montserrat Light Bold"/>
                <a:ea typeface="Montserrat Light Bold"/>
                <a:cs typeface="Montserrat Light Bold"/>
                <a:sym typeface="Montserrat Light Bold"/>
              </a:rPr>
              <a:t>Useg</a:t>
            </a:r>
            <a:r>
              <a:rPr lang="en-US" sz="1800" spc="185" dirty="0">
                <a:solidFill>
                  <a:srgbClr val="FFCD4D"/>
                </a:solidFill>
                <a:latin typeface="Montserrat Light Bold"/>
                <a:ea typeface="Montserrat Light Bold"/>
                <a:cs typeface="Montserrat Light Bold"/>
                <a:sym typeface="Montserrat Light Bold"/>
              </a:rPr>
              <a:t> </a:t>
            </a:r>
          </a:p>
        </p:txBody>
      </p:sp>
      <p:sp>
        <p:nvSpPr>
          <p:cNvPr id="26" name="TextBox 26"/>
          <p:cNvSpPr txBox="1"/>
          <p:nvPr/>
        </p:nvSpPr>
        <p:spPr>
          <a:xfrm>
            <a:off x="9600656" y="4354017"/>
            <a:ext cx="3132073" cy="45666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5666671" y="1228672"/>
            <a:ext cx="3091648"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559199" y="5467600"/>
            <a:ext cx="2658719" cy="210955"/>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1C3066"/>
                </a:solidFill>
                <a:latin typeface="Montserrat Light Bold"/>
                <a:ea typeface="Montserrat Light Bold"/>
                <a:cs typeface="Montserrat Light Bold"/>
                <a:sym typeface="Montserrat Light Bold"/>
              </a:rPr>
              <a:t>CHATBOT – </a:t>
            </a:r>
            <a:r>
              <a:rPr lang="en-US" sz="1800" b="1" spc="185" dirty="0" err="1">
                <a:solidFill>
                  <a:srgbClr val="1C3066"/>
                </a:solidFill>
                <a:latin typeface="Montserrat Light Bold"/>
                <a:ea typeface="Montserrat Light Bold"/>
                <a:cs typeface="Montserrat Light Bold"/>
                <a:sym typeface="Montserrat Light Bold"/>
              </a:rPr>
              <a:t>Uheal</a:t>
            </a:r>
            <a:r>
              <a:rPr lang="en-US" sz="1800"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491077" y="698940"/>
            <a:ext cx="3134280"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5661046" y="1805458"/>
            <a:ext cx="2815119" cy="1938992"/>
          </a:xfrm>
          <a:prstGeom prst="rect">
            <a:avLst/>
          </a:prstGeom>
          <a:noFill/>
        </p:spPr>
        <p:txBody>
          <a:bodyPr wrap="square" rtlCol="0">
            <a:spAutoFit/>
          </a:bodyPr>
          <a:lstStyle/>
          <a:p>
            <a:r>
              <a:rPr lang="en-US" sz="1500" dirty="0" err="1">
                <a:solidFill>
                  <a:schemeClr val="bg1"/>
                </a:solidFill>
                <a:latin typeface="Montserrat Light Bold" panose="020B0604020202020204" charset="0"/>
              </a:rPr>
              <a:t>uSpark</a:t>
            </a:r>
            <a:r>
              <a:rPr lang="en-US" sz="1500"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500"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491077" y="1343605"/>
            <a:ext cx="3184876" cy="2169825"/>
          </a:xfrm>
          <a:prstGeom prst="rect">
            <a:avLst/>
          </a:prstGeom>
          <a:noFill/>
        </p:spPr>
        <p:txBody>
          <a:bodyPr wrap="square">
            <a:spAutoFit/>
          </a:bodyPr>
          <a:lstStyle/>
          <a:p>
            <a:r>
              <a:rPr lang="en-US" sz="1500"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500"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a:t>
            </a:r>
          </a:p>
          <a:p>
            <a:r>
              <a:rPr lang="en-US" sz="1500" dirty="0">
                <a:solidFill>
                  <a:schemeClr val="bg1"/>
                </a:solidFill>
                <a:latin typeface="Montserrat Light Bold" panose="020B0604020202020204" charset="0"/>
              </a:rPr>
              <a:t>Distance from Hospital, working hours can be seen. </a:t>
            </a:r>
            <a:endParaRPr lang="en-IN" sz="1500"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491077" y="4919313"/>
            <a:ext cx="3235471" cy="3554819"/>
          </a:xfrm>
          <a:prstGeom prst="rect">
            <a:avLst/>
          </a:prstGeom>
          <a:noFill/>
        </p:spPr>
        <p:txBody>
          <a:bodyPr wrap="square">
            <a:spAutoFit/>
          </a:bodyPr>
          <a:lstStyle/>
          <a:p>
            <a:r>
              <a:rPr lang="en-US" sz="1500" b="1"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500"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456449" y="5747876"/>
            <a:ext cx="3358041" cy="2169825"/>
          </a:xfrm>
          <a:prstGeom prst="rect">
            <a:avLst/>
          </a:prstGeom>
          <a:noFill/>
        </p:spPr>
        <p:txBody>
          <a:bodyPr wrap="square">
            <a:spAutoFit/>
          </a:bodyPr>
          <a:lstStyle/>
          <a:p>
            <a:r>
              <a:rPr lang="en-US" sz="1500" b="1" dirty="0" err="1">
                <a:solidFill>
                  <a:srgbClr val="002060"/>
                </a:solidFill>
                <a:latin typeface="Montserrat Light Bold" panose="020B0604020202020204" charset="0"/>
              </a:rPr>
              <a:t>uHeal</a:t>
            </a:r>
            <a:r>
              <a:rPr lang="en-US" sz="1500" dirty="0">
                <a:solidFill>
                  <a:srgbClr val="002060"/>
                </a:solidFill>
                <a:latin typeface="Montserrat Light Bold" panose="020B0604020202020204" charset="0"/>
              </a:rPr>
              <a:t> conducts an assessment for the patients with the help of a series of questions, and also gives a few preventive measures and It also makes appointments for the user by giving recommendations about hospitals, in contrast to the traditional method of searching hospitals</a:t>
            </a:r>
            <a:endParaRPr lang="en-IN" sz="1500"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5835341" y="8452590"/>
            <a:ext cx="2922978" cy="1708160"/>
          </a:xfrm>
          <a:prstGeom prst="rect">
            <a:avLst/>
          </a:prstGeom>
          <a:noFill/>
        </p:spPr>
        <p:txBody>
          <a:bodyPr wrap="square">
            <a:spAutoFit/>
          </a:bodyPr>
          <a:lstStyle/>
          <a:p>
            <a:r>
              <a:rPr lang="en-US" sz="1500" dirty="0" err="1">
                <a:solidFill>
                  <a:schemeClr val="bg1"/>
                </a:solidFill>
                <a:latin typeface="Montserrat Light Bold" panose="020B0604020202020204" charset="0"/>
              </a:rPr>
              <a:t>Useg</a:t>
            </a:r>
            <a:r>
              <a:rPr lang="en-US" sz="1500" dirty="0">
                <a:solidFill>
                  <a:schemeClr val="bg1"/>
                </a:solidFill>
                <a:latin typeface="Montserrat Light Bold" panose="020B0604020202020204" charset="0"/>
              </a:rPr>
              <a:t> is an ML algorithm that is used by doctors as a part of their diagnosis. </a:t>
            </a:r>
          </a:p>
          <a:p>
            <a:r>
              <a:rPr lang="en-US" sz="1500" dirty="0">
                <a:solidFill>
                  <a:schemeClr val="bg1"/>
                </a:solidFill>
                <a:latin typeface="Montserrat Light Bold" panose="020B0604020202020204" charset="0"/>
              </a:rPr>
              <a:t>This makes their work easier and helps them to narrow down the issue in a much quicker way</a:t>
            </a:r>
            <a:endParaRPr lang="en-IN" sz="1500"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
        <p:nvSpPr>
          <p:cNvPr id="34" name="TextBox 33">
            <a:extLst>
              <a:ext uri="{FF2B5EF4-FFF2-40B4-BE49-F238E27FC236}">
                <a16:creationId xmlns:a16="http://schemas.microsoft.com/office/drawing/2014/main" id="{914702C6-34EE-C7CA-E55E-BA3960D048E5}"/>
              </a:ext>
            </a:extLst>
          </p:cNvPr>
          <p:cNvSpPr txBox="1"/>
          <p:nvPr/>
        </p:nvSpPr>
        <p:spPr>
          <a:xfrm>
            <a:off x="725789" y="724971"/>
            <a:ext cx="9239864" cy="861774"/>
          </a:xfrm>
          <a:prstGeom prst="rect">
            <a:avLst/>
          </a:prstGeom>
          <a:noFill/>
        </p:spPr>
        <p:txBody>
          <a:bodyPr wrap="square">
            <a:spAutoFit/>
          </a:bodyPr>
          <a:lstStyle/>
          <a:p>
            <a:r>
              <a:rPr lang="en-US" sz="5000" dirty="0">
                <a:solidFill>
                  <a:srgbClr val="FFFFFF"/>
                </a:solidFill>
                <a:latin typeface="Archivo Black"/>
                <a:sym typeface="Archivo Black"/>
              </a:rPr>
              <a:t>MVP</a:t>
            </a:r>
            <a:endParaRPr lang="en-IN" sz="5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847A91-C5BA-1F8E-B8B6-7EB20FB5E5B6}"/>
              </a:ext>
            </a:extLst>
          </p:cNvPr>
          <p:cNvPicPr>
            <a:picLocks noChangeAspect="1"/>
          </p:cNvPicPr>
          <p:nvPr/>
        </p:nvPicPr>
        <p:blipFill>
          <a:blip r:embed="rId7"/>
          <a:stretch>
            <a:fillRect/>
          </a:stretch>
        </p:blipFill>
        <p:spPr>
          <a:xfrm>
            <a:off x="17391887" y="0"/>
            <a:ext cx="968267" cy="10898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817914" y="968828"/>
            <a:ext cx="15065830" cy="7691815"/>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7074779" y="-57149"/>
            <a:ext cx="1404248" cy="1580611"/>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sp>
        <p:nvSpPr>
          <p:cNvPr id="141" name="Google Shape;141;p16"/>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1011014" y="3007793"/>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Full Stack /ML AI Programming Languages</a:t>
            </a:r>
            <a:endParaRPr sz="2400" b="1" dirty="0"/>
          </a:p>
        </p:txBody>
      </p:sp>
      <p:sp>
        <p:nvSpPr>
          <p:cNvPr id="152" name="Google Shape;152;p16"/>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7"/>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Material UI</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7595594" y="4011301"/>
            <a:ext cx="10330176" cy="3046988"/>
          </a:xfrm>
          <a:prstGeom prst="rect">
            <a:avLst/>
          </a:prstGeom>
          <a:noFill/>
        </p:spPr>
        <p:txBody>
          <a:bodyPr wrap="square">
            <a:spAutoFit/>
          </a:bodyPr>
          <a:lstStyle/>
          <a:p>
            <a:pPr marL="342900" lvl="1" indent="-342900">
              <a:buClr>
                <a:schemeClr val="bg1">
                  <a:lumMod val="95000"/>
                </a:schemeClr>
              </a:buClr>
              <a:buFont typeface="Arial" panose="020B0604020202020204" pitchFamily="34" charset="0"/>
              <a:buChar char="•"/>
            </a:pPr>
            <a:r>
              <a:rPr lang="en-US" sz="2400" b="1" dirty="0">
                <a:solidFill>
                  <a:schemeClr val="tx2"/>
                </a:solidFill>
              </a:rPr>
              <a:t>Node.js – </a:t>
            </a:r>
            <a:r>
              <a:rPr lang="en-US" sz="2400" dirty="0">
                <a:solidFill>
                  <a:schemeClr val="tx2"/>
                </a:solidFill>
              </a:rPr>
              <a:t>JavaScript runtime used to build the backend services (server-side logic).</a:t>
            </a:r>
          </a:p>
          <a:p>
            <a:pPr marL="342900" lvl="1" indent="-342900">
              <a:buClr>
                <a:schemeClr val="bg1">
                  <a:lumMod val="95000"/>
                </a:schemeClr>
              </a:buClr>
              <a:buFont typeface="Arial" panose="020B0604020202020204" pitchFamily="34" charset="0"/>
              <a:buChar char="•"/>
            </a:pPr>
            <a:r>
              <a:rPr lang="en-US" sz="2400" b="1" dirty="0">
                <a:solidFill>
                  <a:schemeClr val="tx2"/>
                </a:solidFill>
              </a:rPr>
              <a:t>React.js – </a:t>
            </a:r>
            <a:r>
              <a:rPr lang="en-US" sz="2400" dirty="0">
                <a:solidFill>
                  <a:schemeClr val="tx2"/>
                </a:solidFill>
              </a:rPr>
              <a:t>JavaScript library for building dynamic, responsive frontends.</a:t>
            </a:r>
          </a:p>
          <a:p>
            <a:pPr marL="342900" lvl="1" indent="-342900">
              <a:buClr>
                <a:schemeClr val="bg1">
                  <a:lumMod val="95000"/>
                </a:schemeClr>
              </a:buClr>
              <a:buFont typeface="Arial" panose="020B0604020202020204" pitchFamily="34" charset="0"/>
              <a:buChar char="•"/>
            </a:pPr>
            <a:r>
              <a:rPr lang="en-US" sz="2400" b="1" dirty="0">
                <a:solidFill>
                  <a:schemeClr val="tx2"/>
                </a:solidFill>
              </a:rPr>
              <a:t>Redux – </a:t>
            </a:r>
            <a:r>
              <a:rPr lang="en-US" sz="2400" dirty="0">
                <a:solidFill>
                  <a:schemeClr val="tx2"/>
                </a:solidFill>
              </a:rPr>
              <a:t>Helps manage application-wide state in React smoothly.</a:t>
            </a:r>
          </a:p>
          <a:p>
            <a:pPr marL="342900" lvl="1" indent="-342900">
              <a:buClr>
                <a:schemeClr val="bg1">
                  <a:lumMod val="95000"/>
                </a:schemeClr>
              </a:buClr>
              <a:buFont typeface="Arial" panose="020B0604020202020204" pitchFamily="34" charset="0"/>
              <a:buChar char="•"/>
            </a:pPr>
            <a:r>
              <a:rPr lang="en-US" sz="2400" b="1" dirty="0">
                <a:solidFill>
                  <a:schemeClr val="tx2"/>
                </a:solidFill>
              </a:rPr>
              <a:t>Axios – </a:t>
            </a:r>
            <a:r>
              <a:rPr lang="en-US" sz="2400" dirty="0">
                <a:solidFill>
                  <a:schemeClr val="tx2"/>
                </a:solidFill>
              </a:rPr>
              <a:t>Used for making API requests between frontend and backend.</a:t>
            </a:r>
          </a:p>
          <a:p>
            <a:pPr marL="342900" lvl="1" indent="-342900">
              <a:buClr>
                <a:schemeClr val="bg1">
                  <a:lumMod val="95000"/>
                </a:schemeClr>
              </a:buClr>
              <a:buFont typeface="Arial" panose="020B0604020202020204" pitchFamily="34" charset="0"/>
              <a:buChar char="•"/>
            </a:pPr>
            <a:r>
              <a:rPr lang="en-US" sz="2400" b="1" dirty="0">
                <a:solidFill>
                  <a:schemeClr val="tx2"/>
                </a:solidFill>
              </a:rPr>
              <a:t>Material UI – </a:t>
            </a:r>
            <a:r>
              <a:rPr lang="en-US" sz="2400" dirty="0">
                <a:solidFill>
                  <a:schemeClr val="tx2"/>
                </a:solidFill>
              </a:rPr>
              <a:t>React-based UI toolkit for building visually appealing user interfaces.</a:t>
            </a:r>
          </a:p>
          <a:p>
            <a:pPr marL="342900" lvl="1" indent="-342900">
              <a:buClr>
                <a:schemeClr val="bg1">
                  <a:lumMod val="95000"/>
                </a:schemeClr>
              </a:buClr>
              <a:buFont typeface="Arial" panose="020B0604020202020204" pitchFamily="34" charset="0"/>
              <a:buChar char="•"/>
            </a:pPr>
            <a:r>
              <a:rPr lang="en-US" sz="2400" b="1" dirty="0">
                <a:solidFill>
                  <a:schemeClr val="tx2"/>
                </a:solidFill>
              </a:rPr>
              <a:t>Python</a:t>
            </a:r>
            <a:r>
              <a:rPr lang="en-US" sz="2400" dirty="0">
                <a:solidFill>
                  <a:schemeClr val="tx2"/>
                </a:solidFill>
              </a:rPr>
              <a:t> – Main language for AI/ML development and backend scripting.</a:t>
            </a: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8"/>
          <a:stretch>
            <a:fillRect/>
          </a:stretch>
        </p:blipFill>
        <p:spPr>
          <a:xfrm>
            <a:off x="16130563" y="-57149"/>
            <a:ext cx="2348464" cy="2643414"/>
          </a:xfrm>
          <a:prstGeom prst="rect">
            <a:avLst/>
          </a:prstGeom>
        </p:spPr>
      </p:pic>
      <p:pic>
        <p:nvPicPr>
          <p:cNvPr id="7" name="Picture 6">
            <a:extLst>
              <a:ext uri="{FF2B5EF4-FFF2-40B4-BE49-F238E27FC236}">
                <a16:creationId xmlns:a16="http://schemas.microsoft.com/office/drawing/2014/main" id="{F4A85B63-1146-B60F-CA70-F8E35A66E974}"/>
              </a:ext>
            </a:extLst>
          </p:cNvPr>
          <p:cNvPicPr>
            <a:picLocks noChangeAspect="1"/>
          </p:cNvPicPr>
          <p:nvPr/>
        </p:nvPicPr>
        <p:blipFill>
          <a:blip r:embed="rId9"/>
          <a:stretch>
            <a:fillRect/>
          </a:stretch>
        </p:blipFill>
        <p:spPr>
          <a:xfrm>
            <a:off x="4507776" y="6217782"/>
            <a:ext cx="2274957" cy="20298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57A6ADC3-09AB-20D9-7AF7-64B1D0B6FC5F}"/>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3937EFD3-C796-08D2-3A94-BA26F61D9FAC}"/>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52" name="Google Shape;152;p16">
            <a:extLst>
              <a:ext uri="{FF2B5EF4-FFF2-40B4-BE49-F238E27FC236}">
                <a16:creationId xmlns:a16="http://schemas.microsoft.com/office/drawing/2014/main" id="{B6D14C04-BC38-B3D0-3EFF-DF966AC85393}"/>
              </a:ext>
            </a:extLst>
          </p:cNvPr>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33" name="TextBox 32">
            <a:extLst>
              <a:ext uri="{FF2B5EF4-FFF2-40B4-BE49-F238E27FC236}">
                <a16:creationId xmlns:a16="http://schemas.microsoft.com/office/drawing/2014/main" id="{013DBB25-B140-C198-92B8-90A37E9DEE06}"/>
              </a:ext>
            </a:extLst>
          </p:cNvPr>
          <p:cNvSpPr txBox="1"/>
          <p:nvPr/>
        </p:nvSpPr>
        <p:spPr>
          <a:xfrm>
            <a:off x="1199768" y="2857806"/>
            <a:ext cx="7619767" cy="46166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b="1" dirty="0">
                <a:solidFill>
                  <a:schemeClr val="tx2"/>
                </a:solidFill>
              </a:rPr>
              <a:t>Libraries, Algorithms and Frameworks, Database</a:t>
            </a:r>
          </a:p>
        </p:txBody>
      </p:sp>
      <p:pic>
        <p:nvPicPr>
          <p:cNvPr id="35" name="Picture 34">
            <a:extLst>
              <a:ext uri="{FF2B5EF4-FFF2-40B4-BE49-F238E27FC236}">
                <a16:creationId xmlns:a16="http://schemas.microsoft.com/office/drawing/2014/main" id="{53FB4533-5A43-98C2-EBC3-C2FDA61D7DBD}"/>
              </a:ext>
            </a:extLst>
          </p:cNvPr>
          <p:cNvPicPr>
            <a:picLocks noChangeAspect="1"/>
          </p:cNvPicPr>
          <p:nvPr/>
        </p:nvPicPr>
        <p:blipFill>
          <a:blip r:embed="rId3"/>
          <a:stretch>
            <a:fillRect/>
          </a:stretch>
        </p:blipFill>
        <p:spPr>
          <a:xfrm>
            <a:off x="1226170" y="8186493"/>
            <a:ext cx="1164850" cy="1456714"/>
          </a:xfrm>
          <a:prstGeom prst="rect">
            <a:avLst/>
          </a:prstGeom>
        </p:spPr>
      </p:pic>
      <p:pic>
        <p:nvPicPr>
          <p:cNvPr id="3093" name="Picture 21">
            <a:extLst>
              <a:ext uri="{FF2B5EF4-FFF2-40B4-BE49-F238E27FC236}">
                <a16:creationId xmlns:a16="http://schemas.microsoft.com/office/drawing/2014/main" id="{A73AAE8D-AC0A-0708-34B6-49A9320AC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4013" y="8259686"/>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F72C3D76-A87C-FCA6-5123-FD409E4BD332}"/>
              </a:ext>
            </a:extLst>
          </p:cNvPr>
          <p:cNvPicPr>
            <a:picLocks noChangeAspect="1"/>
          </p:cNvPicPr>
          <p:nvPr/>
        </p:nvPicPr>
        <p:blipFill>
          <a:blip r:embed="rId5"/>
          <a:stretch>
            <a:fillRect/>
          </a:stretch>
        </p:blipFill>
        <p:spPr>
          <a:xfrm>
            <a:off x="485328" y="6074547"/>
            <a:ext cx="3008797" cy="1723220"/>
          </a:xfrm>
          <a:prstGeom prst="rect">
            <a:avLst/>
          </a:prstGeom>
        </p:spPr>
      </p:pic>
      <p:pic>
        <p:nvPicPr>
          <p:cNvPr id="41" name="Picture 40">
            <a:extLst>
              <a:ext uri="{FF2B5EF4-FFF2-40B4-BE49-F238E27FC236}">
                <a16:creationId xmlns:a16="http://schemas.microsoft.com/office/drawing/2014/main" id="{D96D2728-EBAE-F9DC-4676-E21FE31FE152}"/>
              </a:ext>
            </a:extLst>
          </p:cNvPr>
          <p:cNvPicPr>
            <a:picLocks noChangeAspect="1"/>
          </p:cNvPicPr>
          <p:nvPr/>
        </p:nvPicPr>
        <p:blipFill>
          <a:blip r:embed="rId6"/>
          <a:stretch>
            <a:fillRect/>
          </a:stretch>
        </p:blipFill>
        <p:spPr>
          <a:xfrm>
            <a:off x="5392667" y="7994463"/>
            <a:ext cx="2274956" cy="1707203"/>
          </a:xfrm>
          <a:prstGeom prst="rect">
            <a:avLst/>
          </a:prstGeom>
        </p:spPr>
      </p:pic>
      <p:pic>
        <p:nvPicPr>
          <p:cNvPr id="51" name="Picture 50">
            <a:extLst>
              <a:ext uri="{FF2B5EF4-FFF2-40B4-BE49-F238E27FC236}">
                <a16:creationId xmlns:a16="http://schemas.microsoft.com/office/drawing/2014/main" id="{16B4354B-697C-6EC9-5802-6FDFDBEA5C0A}"/>
              </a:ext>
            </a:extLst>
          </p:cNvPr>
          <p:cNvPicPr>
            <a:picLocks noChangeAspect="1"/>
          </p:cNvPicPr>
          <p:nvPr/>
        </p:nvPicPr>
        <p:blipFill>
          <a:blip r:embed="rId7"/>
          <a:stretch>
            <a:fillRect/>
          </a:stretch>
        </p:blipFill>
        <p:spPr>
          <a:xfrm>
            <a:off x="384565" y="3983301"/>
            <a:ext cx="3143773" cy="1897020"/>
          </a:xfrm>
          <a:prstGeom prst="rect">
            <a:avLst/>
          </a:prstGeom>
        </p:spPr>
      </p:pic>
      <p:pic>
        <p:nvPicPr>
          <p:cNvPr id="3111" name="Picture 39">
            <a:extLst>
              <a:ext uri="{FF2B5EF4-FFF2-40B4-BE49-F238E27FC236}">
                <a16:creationId xmlns:a16="http://schemas.microsoft.com/office/drawing/2014/main" id="{53A08B7E-7C4A-94FC-1786-63E662D650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3439" y="4140514"/>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728BEC5D-5CB6-D665-87E8-5B411E554019}"/>
              </a:ext>
            </a:extLst>
          </p:cNvPr>
          <p:cNvSpPr txBox="1"/>
          <p:nvPr/>
        </p:nvSpPr>
        <p:spPr>
          <a:xfrm>
            <a:off x="1199768" y="3842936"/>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AB663032-E5FA-3529-CE67-A2D8B8DBD1B8}"/>
              </a:ext>
            </a:extLst>
          </p:cNvPr>
          <p:cNvSpPr txBox="1"/>
          <p:nvPr/>
        </p:nvSpPr>
        <p:spPr>
          <a:xfrm>
            <a:off x="4343541" y="3882153"/>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0635C1D6-B0D8-BE26-ED57-FCBFECD45DD1}"/>
              </a:ext>
            </a:extLst>
          </p:cNvPr>
          <p:cNvSpPr txBox="1"/>
          <p:nvPr/>
        </p:nvSpPr>
        <p:spPr>
          <a:xfrm>
            <a:off x="1215504" y="6117819"/>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379D3602-487A-3C12-1ECB-01F577E8DD16}"/>
              </a:ext>
            </a:extLst>
          </p:cNvPr>
          <p:cNvSpPr txBox="1"/>
          <p:nvPr/>
        </p:nvSpPr>
        <p:spPr>
          <a:xfrm>
            <a:off x="4279252" y="6113287"/>
            <a:ext cx="9565480" cy="307777"/>
          </a:xfrm>
          <a:prstGeom prst="rect">
            <a:avLst/>
          </a:prstGeom>
          <a:noFill/>
        </p:spPr>
        <p:txBody>
          <a:bodyPr wrap="square">
            <a:spAutoFit/>
          </a:bodyPr>
          <a:lstStyle/>
          <a:p>
            <a:r>
              <a:rPr lang="en-US" sz="1400" dirty="0" err="1">
                <a:solidFill>
                  <a:schemeClr val="tx2"/>
                </a:solidFill>
              </a:rPr>
              <a:t>Faiss</a:t>
            </a:r>
            <a:r>
              <a:rPr lang="en-US" sz="1400" dirty="0">
                <a:solidFill>
                  <a:schemeClr val="tx2"/>
                </a:solidFill>
              </a:rPr>
              <a:t> Vector Database</a:t>
            </a:r>
            <a:endParaRPr lang="en-IN" sz="1400" dirty="0">
              <a:solidFill>
                <a:schemeClr val="tx2"/>
              </a:solidFill>
            </a:endParaRPr>
          </a:p>
        </p:txBody>
      </p:sp>
      <p:sp>
        <p:nvSpPr>
          <p:cNvPr id="61" name="TextBox 60">
            <a:extLst>
              <a:ext uri="{FF2B5EF4-FFF2-40B4-BE49-F238E27FC236}">
                <a16:creationId xmlns:a16="http://schemas.microsoft.com/office/drawing/2014/main" id="{D63281FB-1070-2946-9D4C-D6310F4CDDDD}"/>
              </a:ext>
            </a:extLst>
          </p:cNvPr>
          <p:cNvSpPr txBox="1"/>
          <p:nvPr/>
        </p:nvSpPr>
        <p:spPr>
          <a:xfrm>
            <a:off x="1199768" y="7802299"/>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2491CB75-E17A-5106-B189-772B7110131F}"/>
              </a:ext>
            </a:extLst>
          </p:cNvPr>
          <p:cNvSpPr txBox="1"/>
          <p:nvPr/>
        </p:nvSpPr>
        <p:spPr>
          <a:xfrm>
            <a:off x="3470714" y="7848652"/>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BF579E47-5764-FA73-E34C-E9DCA44BD6E8}"/>
              </a:ext>
            </a:extLst>
          </p:cNvPr>
          <p:cNvSpPr txBox="1"/>
          <p:nvPr/>
        </p:nvSpPr>
        <p:spPr>
          <a:xfrm>
            <a:off x="6071505" y="7816651"/>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pic>
        <p:nvPicPr>
          <p:cNvPr id="158" name="Picture 157">
            <a:extLst>
              <a:ext uri="{FF2B5EF4-FFF2-40B4-BE49-F238E27FC236}">
                <a16:creationId xmlns:a16="http://schemas.microsoft.com/office/drawing/2014/main" id="{876DDAC5-A34E-1351-0CE3-2BEF6F3A1359}"/>
              </a:ext>
            </a:extLst>
          </p:cNvPr>
          <p:cNvPicPr>
            <a:picLocks noChangeAspect="1"/>
          </p:cNvPicPr>
          <p:nvPr/>
        </p:nvPicPr>
        <p:blipFill>
          <a:blip r:embed="rId9"/>
          <a:stretch>
            <a:fillRect/>
          </a:stretch>
        </p:blipFill>
        <p:spPr>
          <a:xfrm>
            <a:off x="16130563" y="-57149"/>
            <a:ext cx="2348464" cy="2643414"/>
          </a:xfrm>
          <a:prstGeom prst="rect">
            <a:avLst/>
          </a:prstGeom>
        </p:spPr>
      </p:pic>
      <p:pic>
        <p:nvPicPr>
          <p:cNvPr id="8" name="Picture 7">
            <a:extLst>
              <a:ext uri="{FF2B5EF4-FFF2-40B4-BE49-F238E27FC236}">
                <a16:creationId xmlns:a16="http://schemas.microsoft.com/office/drawing/2014/main" id="{8F51BE93-6F20-12CE-4723-491B00E78C2F}"/>
              </a:ext>
            </a:extLst>
          </p:cNvPr>
          <p:cNvPicPr>
            <a:picLocks noChangeAspect="1"/>
          </p:cNvPicPr>
          <p:nvPr/>
        </p:nvPicPr>
        <p:blipFill>
          <a:blip r:embed="rId10"/>
          <a:srcRect l="13041" t="28819" r="10425"/>
          <a:stretch/>
        </p:blipFill>
        <p:spPr>
          <a:xfrm>
            <a:off x="4017002" y="6267176"/>
            <a:ext cx="2508288" cy="1313547"/>
          </a:xfrm>
          <a:prstGeom prst="rect">
            <a:avLst/>
          </a:prstGeom>
        </p:spPr>
      </p:pic>
      <p:sp>
        <p:nvSpPr>
          <p:cNvPr id="5" name="TextBox 4">
            <a:extLst>
              <a:ext uri="{FF2B5EF4-FFF2-40B4-BE49-F238E27FC236}">
                <a16:creationId xmlns:a16="http://schemas.microsoft.com/office/drawing/2014/main" id="{76471347-28C7-004F-FAFD-4A1EDEB51280}"/>
              </a:ext>
            </a:extLst>
          </p:cNvPr>
          <p:cNvSpPr txBox="1"/>
          <p:nvPr/>
        </p:nvSpPr>
        <p:spPr>
          <a:xfrm>
            <a:off x="7945800" y="4007823"/>
            <a:ext cx="9239864" cy="4893647"/>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MongoDB – </a:t>
            </a:r>
            <a:r>
              <a:rPr kumimoji="0" lang="en-US" sz="2400" i="0" u="none" strike="noStrike" kern="0" cap="none" spc="0" normalizeH="0" baseline="0" noProof="0" dirty="0">
                <a:ln>
                  <a:noFill/>
                </a:ln>
                <a:solidFill>
                  <a:srgbClr val="71CBEF"/>
                </a:solidFill>
                <a:effectLst/>
                <a:uLnTx/>
                <a:uFillTx/>
                <a:latin typeface="Arial"/>
                <a:cs typeface="Arial"/>
                <a:sym typeface="Arial"/>
              </a:rPr>
              <a:t>NoSQL database for storing flexible healthcare records like assessments and profiles.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Amazon S3 (AWS) – </a:t>
            </a:r>
            <a:r>
              <a:rPr kumimoji="0" lang="en-US" sz="2400" i="0" u="none" strike="noStrike" kern="0" cap="none" spc="0" normalizeH="0" baseline="0" noProof="0" dirty="0">
                <a:ln>
                  <a:noFill/>
                </a:ln>
                <a:solidFill>
                  <a:srgbClr val="71CBEF"/>
                </a:solidFill>
                <a:effectLst/>
                <a:uLnTx/>
                <a:uFillTx/>
                <a:latin typeface="Arial"/>
                <a:cs typeface="Arial"/>
                <a:sym typeface="Arial"/>
              </a:rPr>
              <a:t>Cloud storage used for securely storing medical files, images, and reports.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Faiss</a:t>
            </a:r>
            <a:r>
              <a:rPr kumimoji="0" lang="en-US" sz="2400" b="1" i="0" u="none" strike="noStrike" kern="0" cap="none" spc="0" normalizeH="0" baseline="0" noProof="0" dirty="0">
                <a:ln>
                  <a:noFill/>
                </a:ln>
                <a:solidFill>
                  <a:srgbClr val="71CBEF"/>
                </a:solidFill>
                <a:effectLst/>
                <a:uLnTx/>
                <a:uFillTx/>
                <a:latin typeface="Arial"/>
                <a:cs typeface="Arial"/>
                <a:sym typeface="Arial"/>
              </a:rPr>
              <a:t> Vector DB – </a:t>
            </a:r>
            <a:r>
              <a:rPr kumimoji="0" lang="en-US" sz="2400" i="0" u="none" strike="noStrike" kern="0" cap="none" spc="0" normalizeH="0" baseline="0" noProof="0" dirty="0">
                <a:ln>
                  <a:noFill/>
                </a:ln>
                <a:solidFill>
                  <a:srgbClr val="71CBEF"/>
                </a:solidFill>
                <a:effectLst/>
                <a:uLnTx/>
                <a:uFillTx/>
                <a:latin typeface="Arial"/>
                <a:cs typeface="Arial"/>
                <a:sym typeface="Arial"/>
              </a:rPr>
              <a:t>Specialized database used in AI for similarity search and fast retrieval (helpful in hospital recommendations).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TensorFlow</a:t>
            </a:r>
            <a:r>
              <a:rPr kumimoji="0" lang="en-US" sz="2400" b="0" i="0" u="none" strike="noStrike" kern="0" cap="none" spc="0" normalizeH="0" baseline="0" noProof="0" dirty="0">
                <a:ln>
                  <a:noFill/>
                </a:ln>
                <a:solidFill>
                  <a:srgbClr val="71CBEF"/>
                </a:solidFill>
                <a:effectLst/>
                <a:uLnTx/>
                <a:uFillTx/>
                <a:latin typeface="Arial"/>
                <a:cs typeface="Arial"/>
                <a:sym typeface="Arial"/>
              </a:rPr>
              <a:t> – ML framework used to build and train models like image processors.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PyTorch</a:t>
            </a:r>
            <a:r>
              <a:rPr kumimoji="0" lang="en-US" sz="2400" b="0" i="0" u="none" strike="noStrike" kern="0" cap="none" spc="0" normalizeH="0" baseline="0" noProof="0" dirty="0">
                <a:ln>
                  <a:noFill/>
                </a:ln>
                <a:solidFill>
                  <a:srgbClr val="71CBEF"/>
                </a:solidFill>
                <a:effectLst/>
                <a:uLnTx/>
                <a:uFillTx/>
                <a:latin typeface="Arial"/>
                <a:cs typeface="Arial"/>
                <a:sym typeface="Arial"/>
              </a:rPr>
              <a:t> – Another flexible ML library used for model experimentation.</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Flask</a:t>
            </a:r>
            <a:r>
              <a:rPr kumimoji="0" lang="en-US" sz="2400" b="0" i="0" u="none" strike="noStrike" kern="0" cap="none" spc="0" normalizeH="0" baseline="0" noProof="0" dirty="0">
                <a:ln>
                  <a:noFill/>
                </a:ln>
                <a:solidFill>
                  <a:srgbClr val="71CBEF"/>
                </a:solidFill>
                <a:effectLst/>
                <a:uLnTx/>
                <a:uFillTx/>
                <a:latin typeface="Arial"/>
                <a:cs typeface="Arial"/>
                <a:sym typeface="Arial"/>
              </a:rPr>
              <a:t> – A Lightweight web framework to serve ML models via APIs.</a:t>
            </a:r>
          </a:p>
        </p:txBody>
      </p:sp>
    </p:spTree>
    <p:extLst>
      <p:ext uri="{BB962C8B-B14F-4D97-AF65-F5344CB8AC3E}">
        <p14:creationId xmlns:p14="http://schemas.microsoft.com/office/powerpoint/2010/main" val="343592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42002B7A-C926-3C1F-AC56-E4982A4AE9BC}"/>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AD8D1717-E9A7-8D4B-CFC8-4CD7A571F7AF}"/>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grpSp>
        <p:nvGrpSpPr>
          <p:cNvPr id="150" name="Google Shape;150;p16">
            <a:extLst>
              <a:ext uri="{FF2B5EF4-FFF2-40B4-BE49-F238E27FC236}">
                <a16:creationId xmlns:a16="http://schemas.microsoft.com/office/drawing/2014/main" id="{D11B5F97-EA65-F6BB-1040-73D7B78DF5FE}"/>
              </a:ext>
            </a:extLst>
          </p:cNvPr>
          <p:cNvGrpSpPr/>
          <p:nvPr/>
        </p:nvGrpSpPr>
        <p:grpSpPr>
          <a:xfrm>
            <a:off x="710683" y="2558405"/>
            <a:ext cx="4017158" cy="599828"/>
            <a:chOff x="0" y="291599"/>
            <a:chExt cx="5356211" cy="799770"/>
          </a:xfrm>
        </p:grpSpPr>
        <p:sp>
          <p:nvSpPr>
            <p:cNvPr id="151" name="Google Shape;151;p16">
              <a:extLst>
                <a:ext uri="{FF2B5EF4-FFF2-40B4-BE49-F238E27FC236}">
                  <a16:creationId xmlns:a16="http://schemas.microsoft.com/office/drawing/2014/main" id="{5F6C6D66-E900-77B1-9984-BB2897D4380F}"/>
                </a:ext>
              </a:extLst>
            </p:cNvPr>
            <p:cNvSpPr txBox="1"/>
            <p:nvPr/>
          </p:nvSpPr>
          <p:spPr>
            <a:xfrm>
              <a:off x="880811" y="291599"/>
              <a:ext cx="4475400" cy="49244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      Tools </a:t>
              </a:r>
              <a:endParaRPr lang="en-US" sz="2400" b="1" dirty="0"/>
            </a:p>
          </p:txBody>
        </p:sp>
        <p:sp>
          <p:nvSpPr>
            <p:cNvPr id="152" name="Google Shape;152;p16">
              <a:extLst>
                <a:ext uri="{FF2B5EF4-FFF2-40B4-BE49-F238E27FC236}">
                  <a16:creationId xmlns:a16="http://schemas.microsoft.com/office/drawing/2014/main" id="{42E646EC-CDDE-928F-71E8-FCD09B90E1F1}"/>
                </a:ext>
              </a:extLst>
            </p:cNvPr>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43" name="Picture 42">
            <a:extLst>
              <a:ext uri="{FF2B5EF4-FFF2-40B4-BE49-F238E27FC236}">
                <a16:creationId xmlns:a16="http://schemas.microsoft.com/office/drawing/2014/main" id="{18528DFE-0494-D4CA-B841-7E192F3EA3D9}"/>
              </a:ext>
            </a:extLst>
          </p:cNvPr>
          <p:cNvPicPr>
            <a:picLocks noChangeAspect="1"/>
          </p:cNvPicPr>
          <p:nvPr/>
        </p:nvPicPr>
        <p:blipFill>
          <a:blip r:embed="rId3"/>
          <a:stretch>
            <a:fillRect/>
          </a:stretch>
        </p:blipFill>
        <p:spPr>
          <a:xfrm>
            <a:off x="1576694" y="7905231"/>
            <a:ext cx="2035106" cy="1259522"/>
          </a:xfrm>
          <a:prstGeom prst="rect">
            <a:avLst/>
          </a:prstGeom>
        </p:spPr>
      </p:pic>
      <p:pic>
        <p:nvPicPr>
          <p:cNvPr id="3095" name="Picture 23">
            <a:extLst>
              <a:ext uri="{FF2B5EF4-FFF2-40B4-BE49-F238E27FC236}">
                <a16:creationId xmlns:a16="http://schemas.microsoft.com/office/drawing/2014/main" id="{1B86BCC4-1274-88CA-CFFC-45D58BD88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017" y="7735574"/>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C5145EB6-F21D-FC40-6522-FDAA21380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022" y="5724021"/>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058F40B7-D37C-50D2-7FE4-F18BCD111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627" y="5591061"/>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066E7B62-5BC7-5DA1-91A7-324347BAC073}"/>
              </a:ext>
            </a:extLst>
          </p:cNvPr>
          <p:cNvPicPr>
            <a:picLocks noChangeAspect="1"/>
          </p:cNvPicPr>
          <p:nvPr/>
        </p:nvPicPr>
        <p:blipFill>
          <a:blip r:embed="rId7"/>
          <a:stretch>
            <a:fillRect/>
          </a:stretch>
        </p:blipFill>
        <p:spPr>
          <a:xfrm>
            <a:off x="4727841" y="3501993"/>
            <a:ext cx="1281497" cy="1341896"/>
          </a:xfrm>
          <a:prstGeom prst="rect">
            <a:avLst/>
          </a:prstGeom>
        </p:spPr>
      </p:pic>
      <p:pic>
        <p:nvPicPr>
          <p:cNvPr id="49" name="Picture 48">
            <a:extLst>
              <a:ext uri="{FF2B5EF4-FFF2-40B4-BE49-F238E27FC236}">
                <a16:creationId xmlns:a16="http://schemas.microsoft.com/office/drawing/2014/main" id="{1F4B0927-A539-3F94-179A-F8ADFD481AEA}"/>
              </a:ext>
            </a:extLst>
          </p:cNvPr>
          <p:cNvPicPr>
            <a:picLocks noChangeAspect="1"/>
          </p:cNvPicPr>
          <p:nvPr/>
        </p:nvPicPr>
        <p:blipFill>
          <a:blip r:embed="rId8"/>
          <a:stretch>
            <a:fillRect/>
          </a:stretch>
        </p:blipFill>
        <p:spPr>
          <a:xfrm>
            <a:off x="1075402" y="3431553"/>
            <a:ext cx="2843235" cy="1332036"/>
          </a:xfrm>
          <a:prstGeom prst="rect">
            <a:avLst/>
          </a:prstGeom>
        </p:spPr>
      </p:pic>
      <p:sp>
        <p:nvSpPr>
          <p:cNvPr id="61" name="TextBox 60">
            <a:extLst>
              <a:ext uri="{FF2B5EF4-FFF2-40B4-BE49-F238E27FC236}">
                <a16:creationId xmlns:a16="http://schemas.microsoft.com/office/drawing/2014/main" id="{E21CCFE5-8007-0A4B-B1E9-B6F9CEDD597C}"/>
              </a:ext>
            </a:extLst>
          </p:cNvPr>
          <p:cNvSpPr txBox="1"/>
          <p:nvPr/>
        </p:nvSpPr>
        <p:spPr>
          <a:xfrm>
            <a:off x="7946734" y="6267176"/>
            <a:ext cx="9786936" cy="307777"/>
          </a:xfrm>
          <a:prstGeom prst="rect">
            <a:avLst/>
          </a:prstGeom>
          <a:noFill/>
        </p:spPr>
        <p:txBody>
          <a:bodyPr wrap="square">
            <a:spAutoFit/>
          </a:bodyPr>
          <a:lstStyle/>
          <a:p>
            <a:r>
              <a:rPr lang="en-US" sz="1400" dirty="0">
                <a:solidFill>
                  <a:schemeClr val="tx2"/>
                </a:solidFill>
              </a:rPr>
              <a:t> </a:t>
            </a:r>
            <a:endParaRPr lang="en-IN" sz="1400" dirty="0">
              <a:solidFill>
                <a:schemeClr val="tx2"/>
              </a:solidFill>
            </a:endParaRPr>
          </a:p>
        </p:txBody>
      </p:sp>
      <p:sp>
        <p:nvSpPr>
          <p:cNvPr id="131" name="TextBox 130">
            <a:extLst>
              <a:ext uri="{FF2B5EF4-FFF2-40B4-BE49-F238E27FC236}">
                <a16:creationId xmlns:a16="http://schemas.microsoft.com/office/drawing/2014/main" id="{9FE2EF7D-CB63-FC4B-E211-4D6009D91C2C}"/>
              </a:ext>
            </a:extLst>
          </p:cNvPr>
          <p:cNvSpPr txBox="1"/>
          <p:nvPr/>
        </p:nvSpPr>
        <p:spPr>
          <a:xfrm>
            <a:off x="1449352" y="3173285"/>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158E4F35-3FF3-4BBE-B7A3-758C1FFB9E90}"/>
              </a:ext>
            </a:extLst>
          </p:cNvPr>
          <p:cNvSpPr txBox="1"/>
          <p:nvPr/>
        </p:nvSpPr>
        <p:spPr>
          <a:xfrm>
            <a:off x="4501461" y="316107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36E259C7-BB11-382E-8558-3B72E3B05781}"/>
              </a:ext>
            </a:extLst>
          </p:cNvPr>
          <p:cNvSpPr txBox="1"/>
          <p:nvPr/>
        </p:nvSpPr>
        <p:spPr>
          <a:xfrm>
            <a:off x="1449352" y="5338746"/>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F315FBB1-0F80-9D15-E2B1-8CCFFC445BE7}"/>
              </a:ext>
            </a:extLst>
          </p:cNvPr>
          <p:cNvSpPr txBox="1"/>
          <p:nvPr/>
        </p:nvSpPr>
        <p:spPr>
          <a:xfrm>
            <a:off x="4727841" y="5477075"/>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A6ADB2DF-7CB9-ECB7-77F0-4E7F2D374D2A}"/>
              </a:ext>
            </a:extLst>
          </p:cNvPr>
          <p:cNvSpPr txBox="1"/>
          <p:nvPr/>
        </p:nvSpPr>
        <p:spPr>
          <a:xfrm>
            <a:off x="1725871" y="7470138"/>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6C7ECADC-28B4-CF0D-C3AD-4D99B2340319}"/>
              </a:ext>
            </a:extLst>
          </p:cNvPr>
          <p:cNvSpPr txBox="1"/>
          <p:nvPr/>
        </p:nvSpPr>
        <p:spPr>
          <a:xfrm>
            <a:off x="4727841" y="7470138"/>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2CAE484-8B63-2219-F40E-A2A93B391C07}"/>
              </a:ext>
            </a:extLst>
          </p:cNvPr>
          <p:cNvPicPr>
            <a:picLocks noChangeAspect="1"/>
          </p:cNvPicPr>
          <p:nvPr/>
        </p:nvPicPr>
        <p:blipFill>
          <a:blip r:embed="rId9"/>
          <a:stretch>
            <a:fillRect/>
          </a:stretch>
        </p:blipFill>
        <p:spPr>
          <a:xfrm>
            <a:off x="16130563" y="-57149"/>
            <a:ext cx="2348464" cy="2643414"/>
          </a:xfrm>
          <a:prstGeom prst="rect">
            <a:avLst/>
          </a:prstGeom>
        </p:spPr>
      </p:pic>
      <p:sp>
        <p:nvSpPr>
          <p:cNvPr id="2" name="TextBox 1">
            <a:extLst>
              <a:ext uri="{FF2B5EF4-FFF2-40B4-BE49-F238E27FC236}">
                <a16:creationId xmlns:a16="http://schemas.microsoft.com/office/drawing/2014/main" id="{02E2CC7E-DE05-2BAE-04DC-FCC05B737A8A}"/>
              </a:ext>
            </a:extLst>
          </p:cNvPr>
          <p:cNvSpPr txBox="1"/>
          <p:nvPr/>
        </p:nvSpPr>
        <p:spPr>
          <a:xfrm>
            <a:off x="7858065" y="3431553"/>
            <a:ext cx="9239864" cy="3416320"/>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Docker – </a:t>
            </a:r>
            <a:r>
              <a:rPr kumimoji="0" lang="en-US" sz="2400" i="0" u="none" strike="noStrike" kern="0" cap="none" spc="0" normalizeH="0" baseline="0" noProof="0" dirty="0">
                <a:ln>
                  <a:noFill/>
                </a:ln>
                <a:solidFill>
                  <a:srgbClr val="71CBEF"/>
                </a:solidFill>
                <a:effectLst/>
                <a:uLnTx/>
                <a:uFillTx/>
                <a:latin typeface="Arial"/>
                <a:cs typeface="Arial"/>
                <a:sym typeface="Arial"/>
              </a:rPr>
              <a:t>Used to containerize applications for consistent deployment across environments.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VS Code – </a:t>
            </a:r>
            <a:r>
              <a:rPr kumimoji="0" lang="en-US" sz="2400" i="0" u="none" strike="noStrike" kern="0" cap="none" spc="0" normalizeH="0" baseline="0" noProof="0" dirty="0">
                <a:ln>
                  <a:noFill/>
                </a:ln>
                <a:solidFill>
                  <a:srgbClr val="71CBEF"/>
                </a:solidFill>
                <a:effectLst/>
                <a:uLnTx/>
                <a:uFillTx/>
                <a:latin typeface="Arial"/>
                <a:cs typeface="Arial"/>
                <a:sym typeface="Arial"/>
              </a:rPr>
              <a:t>Code editor for development with built-in Git and extension support.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GitHub – </a:t>
            </a:r>
            <a:r>
              <a:rPr kumimoji="0" lang="en-US" sz="2400" i="0" u="none" strike="noStrike" kern="0" cap="none" spc="0" normalizeH="0" baseline="0" noProof="0" dirty="0">
                <a:ln>
                  <a:noFill/>
                </a:ln>
                <a:solidFill>
                  <a:srgbClr val="71CBEF"/>
                </a:solidFill>
                <a:effectLst/>
                <a:uLnTx/>
                <a:uFillTx/>
                <a:latin typeface="Arial"/>
                <a:cs typeface="Arial"/>
                <a:sym typeface="Arial"/>
              </a:rPr>
              <a:t>Version control and collaboration platform for code.</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Postman – </a:t>
            </a:r>
            <a:r>
              <a:rPr kumimoji="0" lang="en-US" sz="2400" i="0" u="none" strike="noStrike" kern="0" cap="none" spc="0" normalizeH="0" baseline="0" noProof="0" dirty="0">
                <a:ln>
                  <a:noFill/>
                </a:ln>
                <a:solidFill>
                  <a:srgbClr val="71CBEF"/>
                </a:solidFill>
                <a:effectLst/>
                <a:uLnTx/>
                <a:uFillTx/>
                <a:latin typeface="Arial"/>
                <a:cs typeface="Arial"/>
                <a:sym typeface="Arial"/>
              </a:rPr>
              <a:t>Tool for testing and verifying API functionality during development</a:t>
            </a:r>
            <a:r>
              <a:rPr kumimoji="0" lang="en-US" sz="2400" b="1" i="0" u="none" strike="noStrike" kern="0" cap="none" spc="0" normalizeH="0" baseline="0" noProof="0" dirty="0">
                <a:ln>
                  <a:noFill/>
                </a:ln>
                <a:solidFill>
                  <a:srgbClr val="71CBEF"/>
                </a:solidFill>
                <a:effectLst/>
                <a:uLnTx/>
                <a:uFillTx/>
                <a:latin typeface="Arial"/>
                <a:cs typeface="Arial"/>
                <a:sym typeface="Arial"/>
              </a:rPr>
              <a: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Figma</a:t>
            </a:r>
            <a:r>
              <a:rPr kumimoji="0" lang="en-US" sz="2400" b="0" i="0" u="none" strike="noStrike" kern="0" cap="none" spc="0" normalizeH="0" baseline="0" noProof="0" dirty="0">
                <a:ln>
                  <a:noFill/>
                </a:ln>
                <a:solidFill>
                  <a:srgbClr val="71CBEF"/>
                </a:solidFill>
                <a:effectLst/>
                <a:uLnTx/>
                <a:uFillTx/>
                <a:latin typeface="Arial"/>
                <a:cs typeface="Arial"/>
                <a:sym typeface="Arial"/>
              </a:rPr>
              <a:t> – Tool for designing UI/UX prototypes collaboratively.</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Jira</a:t>
            </a:r>
            <a:r>
              <a:rPr kumimoji="0" lang="en-US" sz="2400" b="0" i="0" u="none" strike="noStrike" kern="0" cap="none" spc="0" normalizeH="0" baseline="0" noProof="0" dirty="0">
                <a:ln>
                  <a:noFill/>
                </a:ln>
                <a:solidFill>
                  <a:srgbClr val="71CBEF"/>
                </a:solidFill>
                <a:effectLst/>
                <a:uLnTx/>
                <a:uFillTx/>
                <a:latin typeface="Arial"/>
                <a:cs typeface="Arial"/>
                <a:sym typeface="Arial"/>
              </a:rPr>
              <a:t> – Agile tool for managing sprints, tasks, and team workflow.</a:t>
            </a:r>
          </a:p>
        </p:txBody>
      </p:sp>
    </p:spTree>
    <p:extLst>
      <p:ext uri="{BB962C8B-B14F-4D97-AF65-F5344CB8AC3E}">
        <p14:creationId xmlns:p14="http://schemas.microsoft.com/office/powerpoint/2010/main" val="50129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60" name="Google Shape;60;p11"/>
          <p:cNvGrpSpPr/>
          <p:nvPr/>
        </p:nvGrpSpPr>
        <p:grpSpPr>
          <a:xfrm>
            <a:off x="800103" y="779328"/>
            <a:ext cx="16771083" cy="9215063"/>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Rectangle: Rounded Corners 5">
            <a:extLst>
              <a:ext uri="{FF2B5EF4-FFF2-40B4-BE49-F238E27FC236}">
                <a16:creationId xmlns:a16="http://schemas.microsoft.com/office/drawing/2014/main" id="{DBA71256-1CB4-7C0F-142B-7F6D8D81BEF1}"/>
              </a:ext>
            </a:extLst>
          </p:cNvPr>
          <p:cNvSpPr/>
          <p:nvPr/>
        </p:nvSpPr>
        <p:spPr>
          <a:xfrm>
            <a:off x="1374083" y="2519962"/>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71CBEF"/>
                </a:solidFill>
                <a:effectLst/>
                <a:uLnTx/>
                <a:uFillTx/>
                <a:latin typeface="+mj-lt"/>
                <a:ea typeface="Noto Sans"/>
                <a:cs typeface="Noto Sans"/>
                <a:sym typeface="Noto Sans"/>
              </a:rPr>
              <a:t>Team</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Noto Sans"/>
              </a:rPr>
              <a:t> : </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Roles and Responsibilities</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Improvements</a:t>
            </a:r>
          </a:p>
          <a:p>
            <a:pPr algn="ctr"/>
            <a:endParaRPr lang="en-US" dirty="0"/>
          </a:p>
        </p:txBody>
      </p:sp>
      <p:sp>
        <p:nvSpPr>
          <p:cNvPr id="64" name="Google Shape;64;p11"/>
          <p:cNvSpPr txBox="1"/>
          <p:nvPr/>
        </p:nvSpPr>
        <p:spPr>
          <a:xfrm>
            <a:off x="1708829" y="1066096"/>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j-lt"/>
                <a:ea typeface="Microsoft YaHei" panose="020B0503020204020204" pitchFamily="34" charset="-122"/>
                <a:sym typeface="Archivo Black"/>
              </a:rPr>
              <a:t>AGENDA</a:t>
            </a:r>
            <a:endParaRPr lang="en-US" b="1" dirty="0">
              <a:latin typeface="+mj-lt"/>
              <a:ea typeface="Microsoft YaHei" panose="020B0503020204020204" pitchFamily="34" charset="-122"/>
            </a:endParaRP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6139159" y="919126"/>
            <a:ext cx="1608157" cy="1810130"/>
          </a:xfrm>
          <a:prstGeom prst="rect">
            <a:avLst/>
          </a:prstGeom>
        </p:spPr>
      </p:pic>
      <p:sp>
        <p:nvSpPr>
          <p:cNvPr id="8" name="Rectangle: Rounded Corners 7">
            <a:extLst>
              <a:ext uri="{FF2B5EF4-FFF2-40B4-BE49-F238E27FC236}">
                <a16:creationId xmlns:a16="http://schemas.microsoft.com/office/drawing/2014/main" id="{528C081E-6B0C-196C-5D49-50DF14F8D3BE}"/>
              </a:ext>
            </a:extLst>
          </p:cNvPr>
          <p:cNvSpPr/>
          <p:nvPr/>
        </p:nvSpPr>
        <p:spPr>
          <a:xfrm>
            <a:off x="5265617" y="2455481"/>
            <a:ext cx="3317554" cy="3568402"/>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Project Overview:</a:t>
            </a:r>
          </a:p>
          <a:p>
            <a:pPr marL="342900" indent="-342900">
              <a:buClr>
                <a:schemeClr val="bg1"/>
              </a:buClr>
              <a:buFont typeface="Arial" panose="020B0604020202020204" pitchFamily="34" charset="0"/>
              <a:buChar char="•"/>
            </a:pPr>
            <a:endParaRPr lang="en-US" sz="2000" dirty="0">
              <a:solidFill>
                <a:schemeClr val="bg1"/>
              </a:solidFill>
              <a:latin typeface="Noto Sans"/>
              <a:ea typeface="Noto Sans"/>
              <a:cs typeface="Noto Sans"/>
            </a:endParaRP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Problem Statement</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Project Description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Working Agreement </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Personas</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Product Design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MVP Design</a:t>
            </a:r>
          </a:p>
          <a:p>
            <a:pPr>
              <a:buClr>
                <a:schemeClr val="bg1"/>
              </a:buClr>
            </a:pPr>
            <a:endParaRPr lang="en-US" sz="2000" dirty="0">
              <a:solidFill>
                <a:schemeClr val="bg1"/>
              </a:solidFill>
              <a:latin typeface="Noto Sans"/>
              <a:ea typeface="Noto Sans"/>
              <a:cs typeface="Noto Sans"/>
            </a:endParaRPr>
          </a:p>
        </p:txBody>
      </p:sp>
      <p:sp>
        <p:nvSpPr>
          <p:cNvPr id="11" name="Rectangle: Rounded Corners 10">
            <a:extLst>
              <a:ext uri="{FF2B5EF4-FFF2-40B4-BE49-F238E27FC236}">
                <a16:creationId xmlns:a16="http://schemas.microsoft.com/office/drawing/2014/main" id="{3F792D9A-2656-FC5E-5329-72545B3E489D}"/>
              </a:ext>
            </a:extLst>
          </p:cNvPr>
          <p:cNvSpPr/>
          <p:nvPr/>
        </p:nvSpPr>
        <p:spPr>
          <a:xfrm>
            <a:off x="9224022" y="2506529"/>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600" b="1" dirty="0">
              <a:solidFill>
                <a:srgbClr val="71CBEF"/>
              </a:solidFill>
              <a:latin typeface="Noto Sans"/>
              <a:ea typeface="Noto Sans"/>
              <a:cs typeface="Noto Sans"/>
            </a:endParaRPr>
          </a:p>
          <a:p>
            <a:r>
              <a:rPr lang="en-US" sz="3600" b="1" dirty="0">
                <a:solidFill>
                  <a:srgbClr val="71CBEF"/>
                </a:solidFill>
                <a:latin typeface="Noto Sans"/>
                <a:ea typeface="Noto Sans"/>
                <a:cs typeface="Noto Sans"/>
              </a:rPr>
              <a:t>Technology:</a:t>
            </a:r>
          </a:p>
          <a:p>
            <a:pPr algn="ctr"/>
            <a:endParaRPr lang="en-US" sz="2400" b="1" dirty="0">
              <a:solidFill>
                <a:srgbClr val="71CBEF"/>
              </a:solidFill>
              <a:latin typeface="Noto Sans"/>
              <a:ea typeface="Noto Sans"/>
              <a:cs typeface="Noto Sans"/>
            </a:endParaRP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Technologies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Algorithms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Diagrams</a:t>
            </a:r>
          </a:p>
          <a:p>
            <a:pPr marL="342900" indent="-342900">
              <a:buClr>
                <a:schemeClr val="bg1"/>
              </a:buClr>
              <a:buFont typeface="Arial" panose="020B0604020202020204" pitchFamily="34" charset="0"/>
              <a:buChar char="•"/>
            </a:pPr>
            <a:endParaRPr lang="en-US" sz="2000" b="1" dirty="0">
              <a:solidFill>
                <a:schemeClr val="bg1"/>
              </a:solidFill>
              <a:latin typeface="Noto Sans"/>
              <a:ea typeface="Noto Sans"/>
              <a:cs typeface="Noto Sans"/>
            </a:endParaRPr>
          </a:p>
          <a:p>
            <a:pPr>
              <a:buClr>
                <a:schemeClr val="bg1"/>
              </a:buClr>
            </a:pPr>
            <a:endParaRPr lang="en-US" sz="2000" b="1" dirty="0">
              <a:solidFill>
                <a:schemeClr val="bg1"/>
              </a:solidFill>
              <a:latin typeface="Noto Sans"/>
              <a:ea typeface="Noto Sans"/>
              <a:cs typeface="Noto Sans"/>
            </a:endParaRPr>
          </a:p>
          <a:p>
            <a:pPr algn="ctr"/>
            <a:endParaRPr lang="en-US" sz="2400" b="1" dirty="0">
              <a:solidFill>
                <a:srgbClr val="71CBEF"/>
              </a:solidFill>
              <a:latin typeface="Noto Sans"/>
              <a:ea typeface="Noto Sans"/>
              <a:cs typeface="Noto Sans"/>
            </a:endParaRPr>
          </a:p>
        </p:txBody>
      </p:sp>
      <p:sp>
        <p:nvSpPr>
          <p:cNvPr id="13" name="Rectangle: Rounded Corners 12">
            <a:extLst>
              <a:ext uri="{FF2B5EF4-FFF2-40B4-BE49-F238E27FC236}">
                <a16:creationId xmlns:a16="http://schemas.microsoft.com/office/drawing/2014/main" id="{313BC59B-20B3-71DA-986E-3E7531612F9A}"/>
              </a:ext>
            </a:extLst>
          </p:cNvPr>
          <p:cNvSpPr/>
          <p:nvPr/>
        </p:nvSpPr>
        <p:spPr>
          <a:xfrm>
            <a:off x="13182427" y="2506528"/>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Backlog</a:t>
            </a:r>
          </a:p>
        </p:txBody>
      </p:sp>
      <p:sp>
        <p:nvSpPr>
          <p:cNvPr id="16" name="Rectangle: Rounded Corners 15">
            <a:extLst>
              <a:ext uri="{FF2B5EF4-FFF2-40B4-BE49-F238E27FC236}">
                <a16:creationId xmlns:a16="http://schemas.microsoft.com/office/drawing/2014/main" id="{06E42460-3303-8491-645A-2C3505D0315C}"/>
              </a:ext>
            </a:extLst>
          </p:cNvPr>
          <p:cNvSpPr/>
          <p:nvPr/>
        </p:nvSpPr>
        <p:spPr>
          <a:xfrm>
            <a:off x="1558562" y="6438076"/>
            <a:ext cx="3317554" cy="3304857"/>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4000" b="1" dirty="0">
              <a:solidFill>
                <a:srgbClr val="71CBEF"/>
              </a:solidFill>
              <a:latin typeface="Noto Sans"/>
              <a:ea typeface="Noto Sans"/>
              <a:cs typeface="Noto Sans"/>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endParaRP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Test Cases</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Completed </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Not Completed</a:t>
            </a:r>
          </a:p>
          <a:p>
            <a:pPr algn="ctr"/>
            <a:endParaRPr lang="en-US" dirty="0"/>
          </a:p>
        </p:txBody>
      </p:sp>
      <p:sp>
        <p:nvSpPr>
          <p:cNvPr id="18" name="Rectangle: Rounded Corners 17">
            <a:extLst>
              <a:ext uri="{FF2B5EF4-FFF2-40B4-BE49-F238E27FC236}">
                <a16:creationId xmlns:a16="http://schemas.microsoft.com/office/drawing/2014/main" id="{6E68B9B4-047D-D039-B832-F660C9CDB1A1}"/>
              </a:ext>
            </a:extLst>
          </p:cNvPr>
          <p:cNvSpPr/>
          <p:nvPr/>
        </p:nvSpPr>
        <p:spPr>
          <a:xfrm>
            <a:off x="5497071" y="650170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b="1" dirty="0">
              <a:solidFill>
                <a:srgbClr val="71CBEF"/>
              </a:solidFill>
              <a:latin typeface="Noto Sans"/>
              <a:ea typeface="Noto Sans"/>
              <a:cs typeface="Noto Sans"/>
            </a:endParaRPr>
          </a:p>
          <a:p>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2 Metrics:</a:t>
            </a:r>
          </a:p>
          <a:p>
            <a:pPr marL="342900" indent="-342900">
              <a:buClr>
                <a:schemeClr val="bg1"/>
              </a:buClr>
              <a:buFont typeface="Arial" panose="020B0604020202020204" pitchFamily="34" charset="0"/>
              <a:buChar char="•"/>
            </a:pPr>
            <a:endParaRPr lang="en-US" sz="2000" dirty="0"/>
          </a:p>
          <a:p>
            <a:pPr marL="342900" indent="-342900">
              <a:buClr>
                <a:schemeClr val="bg1"/>
              </a:buClr>
              <a:buFont typeface="Arial" panose="020B0604020202020204" pitchFamily="34" charset="0"/>
              <a:buChar char="•"/>
            </a:pPr>
            <a:r>
              <a:rPr lang="en-US" sz="2000" dirty="0"/>
              <a:t>Velocity</a:t>
            </a:r>
          </a:p>
          <a:p>
            <a:pPr marL="342900" indent="-342900">
              <a:buClr>
                <a:schemeClr val="bg1"/>
              </a:buClr>
              <a:buFont typeface="Arial" panose="020B0604020202020204" pitchFamily="34" charset="0"/>
              <a:buChar char="•"/>
            </a:pPr>
            <a:r>
              <a:rPr lang="en-US" sz="2000" dirty="0"/>
              <a:t>Burndown Chart</a:t>
            </a:r>
          </a:p>
          <a:p>
            <a:pPr marL="342900" indent="-342900">
              <a:buClr>
                <a:schemeClr val="bg1"/>
              </a:buClr>
              <a:buFont typeface="Arial" panose="020B0604020202020204" pitchFamily="34" charset="0"/>
              <a:buChar char="•"/>
            </a:pPr>
            <a:r>
              <a:rPr lang="en-US" sz="2000" dirty="0"/>
              <a:t>Committed Ratio</a:t>
            </a:r>
          </a:p>
          <a:p>
            <a:pPr>
              <a:buClr>
                <a:schemeClr val="bg1"/>
              </a:buClr>
            </a:pPr>
            <a:endParaRPr lang="en-US" sz="2000" dirty="0"/>
          </a:p>
          <a:p>
            <a:pPr>
              <a:buClr>
                <a:schemeClr val="bg1"/>
              </a:buClr>
            </a:pPr>
            <a:endParaRPr lang="en-US" sz="2000" dirty="0"/>
          </a:p>
        </p:txBody>
      </p:sp>
      <p:sp>
        <p:nvSpPr>
          <p:cNvPr id="21" name="Rectangle: Rounded Corners 20">
            <a:extLst>
              <a:ext uri="{FF2B5EF4-FFF2-40B4-BE49-F238E27FC236}">
                <a16:creationId xmlns:a16="http://schemas.microsoft.com/office/drawing/2014/main" id="{112894CF-31DC-7CC5-9B6B-74DD65BB5FC6}"/>
              </a:ext>
            </a:extLst>
          </p:cNvPr>
          <p:cNvSpPr/>
          <p:nvPr/>
        </p:nvSpPr>
        <p:spPr>
          <a:xfrm>
            <a:off x="9343647" y="6513981"/>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71CBEF"/>
                </a:solidFill>
                <a:latin typeface="Noto Sans"/>
                <a:ea typeface="Noto Sans"/>
                <a:cs typeface="Noto Sans"/>
              </a:rPr>
              <a:t>Sprint 2 Retrospective</a:t>
            </a:r>
          </a:p>
          <a:p>
            <a:endParaRPr lang="en-US" sz="3200" b="1" dirty="0">
              <a:solidFill>
                <a:srgbClr val="71CBEF"/>
              </a:solidFill>
              <a:latin typeface="Noto Sans"/>
              <a:ea typeface="Noto Sans"/>
              <a:cs typeface="Noto Sans"/>
            </a:endParaRPr>
          </a:p>
          <a:p>
            <a:r>
              <a:rPr lang="en-US" sz="3200" b="1" dirty="0">
                <a:solidFill>
                  <a:srgbClr val="71CBEF"/>
                </a:solidFill>
                <a:latin typeface="Noto Sans"/>
                <a:ea typeface="Noto Sans"/>
                <a:cs typeface="Noto Sans"/>
              </a:rPr>
              <a:t>Sprint 3 Planning</a:t>
            </a:r>
          </a:p>
        </p:txBody>
      </p:sp>
      <p:sp>
        <p:nvSpPr>
          <p:cNvPr id="22" name="Rectangle: Rounded Corners 21">
            <a:extLst>
              <a:ext uri="{FF2B5EF4-FFF2-40B4-BE49-F238E27FC236}">
                <a16:creationId xmlns:a16="http://schemas.microsoft.com/office/drawing/2014/main" id="{EFFAEF6B-6806-25BB-B37E-A2720D7947BD}"/>
              </a:ext>
            </a:extLst>
          </p:cNvPr>
          <p:cNvSpPr/>
          <p:nvPr/>
        </p:nvSpPr>
        <p:spPr>
          <a:xfrm>
            <a:off x="13190223" y="651398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517CD-F132-25DC-9205-0971C6A64BFD}"/>
              </a:ext>
            </a:extLst>
          </p:cNvPr>
          <p:cNvSpPr>
            <a:spLocks noGrp="1"/>
          </p:cNvSpPr>
          <p:nvPr>
            <p:ph type="ctrTitle"/>
          </p:nvPr>
        </p:nvSpPr>
        <p:spPr>
          <a:xfrm>
            <a:off x="386498" y="518884"/>
            <a:ext cx="11195901" cy="1470000"/>
          </a:xfrm>
        </p:spPr>
        <p:txBody>
          <a:bodyPr>
            <a:noAutofit/>
          </a:bodyPr>
          <a:lstStyle/>
          <a:p>
            <a:r>
              <a:rPr lang="en-US" sz="6000" u="sng" dirty="0"/>
              <a:t>Algorithms And Models:</a:t>
            </a:r>
          </a:p>
        </p:txBody>
      </p:sp>
      <p:sp>
        <p:nvSpPr>
          <p:cNvPr id="5" name="TextBox 4">
            <a:extLst>
              <a:ext uri="{FF2B5EF4-FFF2-40B4-BE49-F238E27FC236}">
                <a16:creationId xmlns:a16="http://schemas.microsoft.com/office/drawing/2014/main" id="{755AFB01-6317-4C56-189C-E31384AA3984}"/>
              </a:ext>
            </a:extLst>
          </p:cNvPr>
          <p:cNvSpPr txBox="1"/>
          <p:nvPr/>
        </p:nvSpPr>
        <p:spPr>
          <a:xfrm>
            <a:off x="1150374" y="2315497"/>
            <a:ext cx="14940116" cy="4893647"/>
          </a:xfrm>
          <a:prstGeom prst="rect">
            <a:avLst/>
          </a:prstGeom>
          <a:noFill/>
        </p:spPr>
        <p:txBody>
          <a:bodyPr wrap="square">
            <a:spAutoFit/>
          </a:bodyPr>
          <a:lstStyle/>
          <a:p>
            <a:pPr marL="342900" indent="-342900">
              <a:buClr>
                <a:schemeClr val="bg1">
                  <a:lumMod val="95000"/>
                </a:schemeClr>
              </a:buClr>
              <a:buFont typeface="Arial" panose="020B0604020202020204" pitchFamily="34" charset="0"/>
              <a:buChar char="•"/>
            </a:pPr>
            <a:r>
              <a:rPr lang="en-US" sz="2600" b="1" dirty="0">
                <a:solidFill>
                  <a:schemeClr val="bg1"/>
                </a:solidFill>
              </a:rPr>
              <a:t>RAG (Retrieval-Augmented Generation):</a:t>
            </a:r>
            <a:br>
              <a:rPr lang="en-US" sz="2600" dirty="0">
                <a:solidFill>
                  <a:schemeClr val="bg1"/>
                </a:solidFill>
              </a:rPr>
            </a:br>
            <a:r>
              <a:rPr lang="en-US" sz="2600" dirty="0">
                <a:solidFill>
                  <a:schemeClr val="bg1"/>
                </a:solidFill>
              </a:rPr>
              <a:t>Combines document retrieval with text generation to provide accurate, knowledge-based responses—used in our chatbot to give more informed medical answers.</a:t>
            </a:r>
          </a:p>
          <a:p>
            <a:pPr marL="342900" indent="-342900">
              <a:buClr>
                <a:schemeClr val="bg1">
                  <a:lumMod val="95000"/>
                </a:schemeClr>
              </a:buClr>
              <a:buFont typeface="Arial" panose="020B0604020202020204" pitchFamily="34" charset="0"/>
              <a:buChar char="•"/>
            </a:pPr>
            <a:r>
              <a:rPr lang="en-US" sz="2600" b="1" dirty="0" err="1">
                <a:solidFill>
                  <a:schemeClr val="bg1"/>
                </a:solidFill>
              </a:rPr>
              <a:t>DenseNet</a:t>
            </a:r>
            <a:r>
              <a:rPr lang="en-US" sz="2600" b="1" dirty="0">
                <a:solidFill>
                  <a:schemeClr val="bg1"/>
                </a:solidFill>
              </a:rPr>
              <a:t> (Densely Connected Convolutional Network):</a:t>
            </a:r>
            <a:br>
              <a:rPr lang="en-US" sz="2600" dirty="0">
                <a:solidFill>
                  <a:schemeClr val="bg1"/>
                </a:solidFill>
              </a:rPr>
            </a:br>
            <a:r>
              <a:rPr lang="en-US" sz="2600" dirty="0">
                <a:solidFill>
                  <a:schemeClr val="bg1"/>
                </a:solidFill>
              </a:rPr>
              <a:t>A deep learning model that strengthens feature reuse and reduces computation, used for analyzing biomedical images efficiently.</a:t>
            </a:r>
          </a:p>
          <a:p>
            <a:pPr marL="342900" indent="-342900">
              <a:buClr>
                <a:schemeClr val="bg1">
                  <a:lumMod val="95000"/>
                </a:schemeClr>
              </a:buClr>
              <a:buFont typeface="Arial" panose="020B0604020202020204" pitchFamily="34" charset="0"/>
              <a:buChar char="•"/>
            </a:pPr>
            <a:r>
              <a:rPr lang="en-US" sz="2600" b="1" dirty="0" err="1">
                <a:solidFill>
                  <a:schemeClr val="bg1"/>
                </a:solidFill>
              </a:rPr>
              <a:t>ResNet</a:t>
            </a:r>
            <a:r>
              <a:rPr lang="en-US" sz="2600" b="1" dirty="0">
                <a:solidFill>
                  <a:schemeClr val="bg1"/>
                </a:solidFill>
              </a:rPr>
              <a:t> (Residual Neural Network):</a:t>
            </a:r>
            <a:br>
              <a:rPr lang="en-US" sz="2600" dirty="0">
                <a:solidFill>
                  <a:schemeClr val="bg1"/>
                </a:solidFill>
              </a:rPr>
            </a:br>
            <a:r>
              <a:rPr lang="en-US" sz="2600" dirty="0">
                <a:solidFill>
                  <a:schemeClr val="bg1"/>
                </a:solidFill>
              </a:rPr>
              <a:t>A powerful model designed to solve vanishing gradient issues helps improve the accuracy of medical image diagnosis.</a:t>
            </a:r>
          </a:p>
          <a:p>
            <a:pPr marL="342900" indent="-342900">
              <a:buClr>
                <a:schemeClr val="bg1">
                  <a:lumMod val="95000"/>
                </a:schemeClr>
              </a:buClr>
              <a:buFont typeface="Arial" panose="020B0604020202020204" pitchFamily="34" charset="0"/>
              <a:buChar char="•"/>
            </a:pPr>
            <a:r>
              <a:rPr lang="en-US" sz="2600" b="1" dirty="0" err="1">
                <a:solidFill>
                  <a:schemeClr val="bg1"/>
                </a:solidFill>
              </a:rPr>
              <a:t>DialoGPT</a:t>
            </a:r>
            <a:r>
              <a:rPr lang="en-US" sz="2600" b="1" dirty="0">
                <a:solidFill>
                  <a:schemeClr val="bg1"/>
                </a:solidFill>
              </a:rPr>
              <a:t>:</a:t>
            </a:r>
            <a:br>
              <a:rPr lang="en-US" sz="2600" dirty="0">
                <a:solidFill>
                  <a:schemeClr val="bg1"/>
                </a:solidFill>
              </a:rPr>
            </a:br>
            <a:r>
              <a:rPr lang="en-US" sz="2600" dirty="0">
                <a:solidFill>
                  <a:schemeClr val="bg1"/>
                </a:solidFill>
              </a:rPr>
              <a:t>A conversational AI model trained for dialogue generation—used to make our chatbot (</a:t>
            </a:r>
            <a:r>
              <a:rPr lang="en-US" sz="2600" i="1" dirty="0" err="1">
                <a:solidFill>
                  <a:schemeClr val="bg1"/>
                </a:solidFill>
              </a:rPr>
              <a:t>Uheal</a:t>
            </a:r>
            <a:r>
              <a:rPr lang="en-US" sz="2600" dirty="0">
                <a:solidFill>
                  <a:schemeClr val="bg1"/>
                </a:solidFill>
              </a:rPr>
              <a:t>) interactive and human-like in communication.</a:t>
            </a:r>
          </a:p>
        </p:txBody>
      </p:sp>
    </p:spTree>
    <p:extLst>
      <p:ext uri="{BB962C8B-B14F-4D97-AF65-F5344CB8AC3E}">
        <p14:creationId xmlns:p14="http://schemas.microsoft.com/office/powerpoint/2010/main" val="345857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D24BE0-EF54-92E2-73C0-B4BD26A42730}"/>
              </a:ext>
            </a:extLst>
          </p:cNvPr>
          <p:cNvSpPr>
            <a:spLocks noGrp="1"/>
          </p:cNvSpPr>
          <p:nvPr>
            <p:ph type="subTitle" idx="1"/>
          </p:nvPr>
        </p:nvSpPr>
        <p:spPr>
          <a:xfrm>
            <a:off x="4817676" y="3723416"/>
            <a:ext cx="8474117" cy="3261845"/>
          </a:xfrm>
        </p:spPr>
        <p:txBody>
          <a:bodyPr>
            <a:normAutofit/>
          </a:bodyPr>
          <a:lstStyle/>
          <a:p>
            <a:r>
              <a:rPr lang="en-US" sz="12000" b="1" dirty="0"/>
              <a:t>Diagrams</a:t>
            </a:r>
          </a:p>
        </p:txBody>
      </p:sp>
      <p:pic>
        <p:nvPicPr>
          <p:cNvPr id="4" name="Picture 3">
            <a:extLst>
              <a:ext uri="{FF2B5EF4-FFF2-40B4-BE49-F238E27FC236}">
                <a16:creationId xmlns:a16="http://schemas.microsoft.com/office/drawing/2014/main" id="{399FFC80-2284-12D1-3915-20977617FF19}"/>
              </a:ext>
            </a:extLst>
          </p:cNvPr>
          <p:cNvPicPr>
            <a:picLocks noChangeAspect="1"/>
          </p:cNvPicPr>
          <p:nvPr/>
        </p:nvPicPr>
        <p:blipFill>
          <a:blip r:embed="rId2"/>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249961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F2299-112C-F410-8E1E-FDBA88969C8D}"/>
              </a:ext>
            </a:extLst>
          </p:cNvPr>
          <p:cNvSpPr>
            <a:spLocks noGrp="1"/>
          </p:cNvSpPr>
          <p:nvPr>
            <p:ph type="ctrTitle"/>
          </p:nvPr>
        </p:nvSpPr>
        <p:spPr>
          <a:xfrm>
            <a:off x="-167929" y="546755"/>
            <a:ext cx="10678816" cy="1263020"/>
          </a:xfrm>
        </p:spPr>
        <p:txBody>
          <a:bodyPr>
            <a:normAutofit/>
          </a:bodyPr>
          <a:lstStyle/>
          <a:p>
            <a:r>
              <a:rPr lang="en-US" sz="6000" u="sng" dirty="0"/>
              <a:t>Architecture Diagram</a:t>
            </a:r>
          </a:p>
        </p:txBody>
      </p:sp>
      <p:pic>
        <p:nvPicPr>
          <p:cNvPr id="5" name="Picture 4">
            <a:extLst>
              <a:ext uri="{FF2B5EF4-FFF2-40B4-BE49-F238E27FC236}">
                <a16:creationId xmlns:a16="http://schemas.microsoft.com/office/drawing/2014/main" id="{52637829-E393-A378-B1F3-0DD717D5D94A}"/>
              </a:ext>
            </a:extLst>
          </p:cNvPr>
          <p:cNvPicPr>
            <a:picLocks noChangeAspect="1"/>
          </p:cNvPicPr>
          <p:nvPr/>
        </p:nvPicPr>
        <p:blipFill>
          <a:blip r:embed="rId2"/>
          <a:stretch>
            <a:fillRect/>
          </a:stretch>
        </p:blipFill>
        <p:spPr>
          <a:xfrm>
            <a:off x="4140493" y="2194610"/>
            <a:ext cx="12742913" cy="7307072"/>
          </a:xfrm>
          <a:prstGeom prst="rect">
            <a:avLst/>
          </a:prstGeom>
        </p:spPr>
      </p:pic>
      <p:pic>
        <p:nvPicPr>
          <p:cNvPr id="6" name="Picture 5">
            <a:extLst>
              <a:ext uri="{FF2B5EF4-FFF2-40B4-BE49-F238E27FC236}">
                <a16:creationId xmlns:a16="http://schemas.microsoft.com/office/drawing/2014/main" id="{F5A930DD-6CE5-0387-81F3-F8830267A9C0}"/>
              </a:ext>
            </a:extLst>
          </p:cNvPr>
          <p:cNvPicPr>
            <a:picLocks noChangeAspect="1"/>
          </p:cNvPicPr>
          <p:nvPr/>
        </p:nvPicPr>
        <p:blipFill>
          <a:blip r:embed="rId3"/>
          <a:stretch>
            <a:fillRect/>
          </a:stretch>
        </p:blipFill>
        <p:spPr>
          <a:xfrm>
            <a:off x="16430919" y="-42861"/>
            <a:ext cx="2048107" cy="2305334"/>
          </a:xfrm>
          <a:prstGeom prst="rect">
            <a:avLst/>
          </a:prstGeom>
        </p:spPr>
      </p:pic>
    </p:spTree>
    <p:extLst>
      <p:ext uri="{BB962C8B-B14F-4D97-AF65-F5344CB8AC3E}">
        <p14:creationId xmlns:p14="http://schemas.microsoft.com/office/powerpoint/2010/main" val="421982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E48169-39CF-AA3C-1300-D170CC9EF766}"/>
              </a:ext>
            </a:extLst>
          </p:cNvPr>
          <p:cNvSpPr>
            <a:spLocks noGrp="1"/>
          </p:cNvSpPr>
          <p:nvPr>
            <p:ph type="ctrTitle"/>
          </p:nvPr>
        </p:nvSpPr>
        <p:spPr>
          <a:xfrm>
            <a:off x="452487" y="867266"/>
            <a:ext cx="8041064" cy="2177420"/>
          </a:xfrm>
        </p:spPr>
        <p:txBody>
          <a:bodyPr>
            <a:normAutofit/>
          </a:bodyPr>
          <a:lstStyle/>
          <a:p>
            <a:r>
              <a:rPr lang="en-US" sz="6000" u="sng" dirty="0"/>
              <a:t>Context Diagram</a:t>
            </a:r>
          </a:p>
        </p:txBody>
      </p:sp>
      <p:pic>
        <p:nvPicPr>
          <p:cNvPr id="6" name="Picture 5">
            <a:extLst>
              <a:ext uri="{FF2B5EF4-FFF2-40B4-BE49-F238E27FC236}">
                <a16:creationId xmlns:a16="http://schemas.microsoft.com/office/drawing/2014/main" id="{706C5404-D084-7E13-0E2B-42B479FAA601}"/>
              </a:ext>
            </a:extLst>
          </p:cNvPr>
          <p:cNvPicPr>
            <a:picLocks noChangeAspect="1"/>
          </p:cNvPicPr>
          <p:nvPr/>
        </p:nvPicPr>
        <p:blipFill>
          <a:blip r:embed="rId2"/>
          <a:stretch>
            <a:fillRect/>
          </a:stretch>
        </p:blipFill>
        <p:spPr>
          <a:xfrm>
            <a:off x="16130563" y="-42861"/>
            <a:ext cx="2348464" cy="2643414"/>
          </a:xfrm>
          <a:prstGeom prst="rect">
            <a:avLst/>
          </a:prstGeom>
        </p:spPr>
      </p:pic>
      <p:pic>
        <p:nvPicPr>
          <p:cNvPr id="5" name="Picture 4">
            <a:extLst>
              <a:ext uri="{FF2B5EF4-FFF2-40B4-BE49-F238E27FC236}">
                <a16:creationId xmlns:a16="http://schemas.microsoft.com/office/drawing/2014/main" id="{34469C22-2545-89E8-0E49-7D5B5A73A5C4}"/>
              </a:ext>
            </a:extLst>
          </p:cNvPr>
          <p:cNvPicPr>
            <a:picLocks noChangeAspect="1"/>
          </p:cNvPicPr>
          <p:nvPr/>
        </p:nvPicPr>
        <p:blipFill>
          <a:blip r:embed="rId3"/>
          <a:stretch>
            <a:fillRect/>
          </a:stretch>
        </p:blipFill>
        <p:spPr>
          <a:xfrm>
            <a:off x="1961256" y="3272628"/>
            <a:ext cx="14098493" cy="3813972"/>
          </a:xfrm>
          <a:prstGeom prst="rect">
            <a:avLst/>
          </a:prstGeom>
        </p:spPr>
      </p:pic>
    </p:spTree>
    <p:extLst>
      <p:ext uri="{BB962C8B-B14F-4D97-AF65-F5344CB8AC3E}">
        <p14:creationId xmlns:p14="http://schemas.microsoft.com/office/powerpoint/2010/main" val="374244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86918-5616-AAC9-C035-3FB93356B515}"/>
              </a:ext>
            </a:extLst>
          </p:cNvPr>
          <p:cNvSpPr>
            <a:spLocks noGrp="1"/>
          </p:cNvSpPr>
          <p:nvPr>
            <p:ph type="ctrTitle"/>
          </p:nvPr>
        </p:nvSpPr>
        <p:spPr>
          <a:xfrm>
            <a:off x="160257" y="103695"/>
            <a:ext cx="8191892" cy="1904043"/>
          </a:xfrm>
        </p:spPr>
        <p:txBody>
          <a:bodyPr>
            <a:normAutofit/>
          </a:bodyPr>
          <a:lstStyle/>
          <a:p>
            <a:r>
              <a:rPr lang="en-US" sz="6000" u="sng" dirty="0"/>
              <a:t>Sequence Diagram</a:t>
            </a:r>
          </a:p>
        </p:txBody>
      </p:sp>
      <p:pic>
        <p:nvPicPr>
          <p:cNvPr id="5" name="Picture 4">
            <a:extLst>
              <a:ext uri="{FF2B5EF4-FFF2-40B4-BE49-F238E27FC236}">
                <a16:creationId xmlns:a16="http://schemas.microsoft.com/office/drawing/2014/main" id="{886DF00C-BC2E-3A4E-90CF-0B711B4A0DA5}"/>
              </a:ext>
            </a:extLst>
          </p:cNvPr>
          <p:cNvPicPr>
            <a:picLocks noChangeAspect="1"/>
          </p:cNvPicPr>
          <p:nvPr/>
        </p:nvPicPr>
        <p:blipFill>
          <a:blip r:embed="rId2"/>
          <a:stretch>
            <a:fillRect/>
          </a:stretch>
        </p:blipFill>
        <p:spPr>
          <a:xfrm>
            <a:off x="6212158" y="1500107"/>
            <a:ext cx="11510233" cy="8467773"/>
          </a:xfrm>
          <a:prstGeom prst="rect">
            <a:avLst/>
          </a:prstGeom>
        </p:spPr>
      </p:pic>
      <p:pic>
        <p:nvPicPr>
          <p:cNvPr id="6" name="Picture 5">
            <a:extLst>
              <a:ext uri="{FF2B5EF4-FFF2-40B4-BE49-F238E27FC236}">
                <a16:creationId xmlns:a16="http://schemas.microsoft.com/office/drawing/2014/main" id="{F8F5307A-FED8-F96E-4E10-5CF5F2084AB0}"/>
              </a:ext>
            </a:extLst>
          </p:cNvPr>
          <p:cNvPicPr>
            <a:picLocks noChangeAspect="1"/>
          </p:cNvPicPr>
          <p:nvPr/>
        </p:nvPicPr>
        <p:blipFill>
          <a:blip r:embed="rId3"/>
          <a:stretch>
            <a:fillRect/>
          </a:stretch>
        </p:blipFill>
        <p:spPr>
          <a:xfrm>
            <a:off x="16924580" y="-150885"/>
            <a:ext cx="1595621" cy="1796019"/>
          </a:xfrm>
          <a:prstGeom prst="rect">
            <a:avLst/>
          </a:prstGeom>
        </p:spPr>
      </p:pic>
    </p:spTree>
    <p:extLst>
      <p:ext uri="{BB962C8B-B14F-4D97-AF65-F5344CB8AC3E}">
        <p14:creationId xmlns:p14="http://schemas.microsoft.com/office/powerpoint/2010/main" val="249482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C170-8AF1-0440-5FC0-E73739D9EF3A}"/>
              </a:ext>
            </a:extLst>
          </p:cNvPr>
          <p:cNvSpPr>
            <a:spLocks noGrp="1"/>
          </p:cNvSpPr>
          <p:nvPr>
            <p:ph type="ctrTitle"/>
          </p:nvPr>
        </p:nvSpPr>
        <p:spPr>
          <a:xfrm>
            <a:off x="122548" y="141812"/>
            <a:ext cx="6589267" cy="1470000"/>
          </a:xfrm>
        </p:spPr>
        <p:txBody>
          <a:bodyPr>
            <a:normAutofit/>
          </a:bodyPr>
          <a:lstStyle/>
          <a:p>
            <a:r>
              <a:rPr lang="en-US" sz="6000" u="sng" dirty="0"/>
              <a:t>State Diagram</a:t>
            </a:r>
          </a:p>
        </p:txBody>
      </p:sp>
      <p:pic>
        <p:nvPicPr>
          <p:cNvPr id="5" name="Picture 4">
            <a:extLst>
              <a:ext uri="{FF2B5EF4-FFF2-40B4-BE49-F238E27FC236}">
                <a16:creationId xmlns:a16="http://schemas.microsoft.com/office/drawing/2014/main" id="{173FE931-C41A-AB91-C404-74F43FBB7DB6}"/>
              </a:ext>
            </a:extLst>
          </p:cNvPr>
          <p:cNvPicPr>
            <a:picLocks noChangeAspect="1"/>
          </p:cNvPicPr>
          <p:nvPr/>
        </p:nvPicPr>
        <p:blipFill>
          <a:blip r:embed="rId2"/>
          <a:stretch>
            <a:fillRect/>
          </a:stretch>
        </p:blipFill>
        <p:spPr>
          <a:xfrm>
            <a:off x="2865315" y="1358705"/>
            <a:ext cx="14706247" cy="8685059"/>
          </a:xfrm>
          <a:prstGeom prst="rect">
            <a:avLst/>
          </a:prstGeom>
        </p:spPr>
      </p:pic>
      <p:pic>
        <p:nvPicPr>
          <p:cNvPr id="6" name="Picture 5">
            <a:extLst>
              <a:ext uri="{FF2B5EF4-FFF2-40B4-BE49-F238E27FC236}">
                <a16:creationId xmlns:a16="http://schemas.microsoft.com/office/drawing/2014/main" id="{F67851BB-5F2A-6726-5F46-645FE08F7A6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911518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0EF4D-7E49-1706-77DC-A06C2C72E9AC}"/>
              </a:ext>
            </a:extLst>
          </p:cNvPr>
          <p:cNvSpPr>
            <a:spLocks noGrp="1"/>
          </p:cNvSpPr>
          <p:nvPr>
            <p:ph type="ctrTitle"/>
          </p:nvPr>
        </p:nvSpPr>
        <p:spPr>
          <a:xfrm>
            <a:off x="179109" y="141812"/>
            <a:ext cx="6334744" cy="1470000"/>
          </a:xfrm>
        </p:spPr>
        <p:txBody>
          <a:bodyPr>
            <a:normAutofit/>
          </a:bodyPr>
          <a:lstStyle/>
          <a:p>
            <a:r>
              <a:rPr lang="en-US" sz="6000" u="sng" dirty="0"/>
              <a:t>Class Diagram</a:t>
            </a:r>
          </a:p>
        </p:txBody>
      </p:sp>
      <p:pic>
        <p:nvPicPr>
          <p:cNvPr id="5" name="Picture 4">
            <a:extLst>
              <a:ext uri="{FF2B5EF4-FFF2-40B4-BE49-F238E27FC236}">
                <a16:creationId xmlns:a16="http://schemas.microsoft.com/office/drawing/2014/main" id="{D8305732-DACD-E770-2311-814FA6E433AF}"/>
              </a:ext>
            </a:extLst>
          </p:cNvPr>
          <p:cNvPicPr>
            <a:picLocks noChangeAspect="1"/>
          </p:cNvPicPr>
          <p:nvPr/>
        </p:nvPicPr>
        <p:blipFill>
          <a:blip r:embed="rId2"/>
          <a:stretch>
            <a:fillRect/>
          </a:stretch>
        </p:blipFill>
        <p:spPr>
          <a:xfrm>
            <a:off x="3927616" y="1361824"/>
            <a:ext cx="14181275" cy="8783364"/>
          </a:xfrm>
          <a:prstGeom prst="rect">
            <a:avLst/>
          </a:prstGeom>
        </p:spPr>
      </p:pic>
      <p:pic>
        <p:nvPicPr>
          <p:cNvPr id="6" name="Picture 5">
            <a:extLst>
              <a:ext uri="{FF2B5EF4-FFF2-40B4-BE49-F238E27FC236}">
                <a16:creationId xmlns:a16="http://schemas.microsoft.com/office/drawing/2014/main" id="{DE5948C2-7992-2C19-DA72-269DDBC5C98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22891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FD54-79E7-B86A-4D76-DBB6B4DFA8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FB4768-FA13-EB05-5172-DF4EEF706047}"/>
              </a:ext>
            </a:extLst>
          </p:cNvPr>
          <p:cNvSpPr>
            <a:spLocks noGrp="1"/>
          </p:cNvSpPr>
          <p:nvPr>
            <p:ph type="ctrTitle"/>
          </p:nvPr>
        </p:nvSpPr>
        <p:spPr>
          <a:xfrm>
            <a:off x="-1103089" y="400896"/>
            <a:ext cx="11195901" cy="1470000"/>
          </a:xfrm>
        </p:spPr>
        <p:txBody>
          <a:bodyPr>
            <a:noAutofit/>
          </a:bodyPr>
          <a:lstStyle/>
          <a:p>
            <a:r>
              <a:rPr lang="en-US" sz="6000" u="sng" dirty="0"/>
              <a:t>Sprint 1 Recap:</a:t>
            </a:r>
          </a:p>
        </p:txBody>
      </p:sp>
      <p:sp>
        <p:nvSpPr>
          <p:cNvPr id="7" name="TextBox 6">
            <a:extLst>
              <a:ext uri="{FF2B5EF4-FFF2-40B4-BE49-F238E27FC236}">
                <a16:creationId xmlns:a16="http://schemas.microsoft.com/office/drawing/2014/main" id="{B2C5AE19-C1F9-D4A7-24E0-0A4177C24A1F}"/>
              </a:ext>
            </a:extLst>
          </p:cNvPr>
          <p:cNvSpPr txBox="1"/>
          <p:nvPr/>
        </p:nvSpPr>
        <p:spPr>
          <a:xfrm>
            <a:off x="1319628" y="1870896"/>
            <a:ext cx="16278823" cy="6671826"/>
          </a:xfrm>
          <a:prstGeom prst="rect">
            <a:avLst/>
          </a:prstGeom>
          <a:noFill/>
        </p:spPr>
        <p:txBody>
          <a:bodyPr wrap="square" rtlCol="0">
            <a:spAutoFit/>
          </a:bodyPr>
          <a:lstStyle/>
          <a:p>
            <a:pPr>
              <a:lnSpc>
                <a:spcPct val="150000"/>
              </a:lnSpc>
              <a:buClr>
                <a:schemeClr val="bg1"/>
              </a:buClr>
            </a:pPr>
            <a:r>
              <a:rPr lang="en-US" sz="2400" dirty="0">
                <a:solidFill>
                  <a:schemeClr val="bg1"/>
                </a:solidFill>
              </a:rPr>
              <a:t>In Sprint 1, we focused on building the foundation of our application by enabling key functionalities for patients, doctors, and admins. The following features were successfully implemented:</a:t>
            </a:r>
          </a:p>
          <a:p>
            <a:pPr marL="571500" indent="-571500">
              <a:lnSpc>
                <a:spcPct val="150000"/>
              </a:lnSpc>
              <a:buClr>
                <a:schemeClr val="bg1"/>
              </a:buClr>
              <a:buFont typeface="Arial" panose="020B0604020202020204" pitchFamily="34" charset="0"/>
              <a:buChar char="•"/>
            </a:pPr>
            <a:r>
              <a:rPr lang="en-US" sz="2400" dirty="0">
                <a:solidFill>
                  <a:schemeClr val="bg1"/>
                </a:solidFill>
              </a:rPr>
              <a:t>Sign-up via email, phone, or social media, and successful login post-registration.</a:t>
            </a:r>
          </a:p>
          <a:p>
            <a:pPr marL="571500" indent="-571500">
              <a:lnSpc>
                <a:spcPct val="150000"/>
              </a:lnSpc>
              <a:buClr>
                <a:schemeClr val="bg1"/>
              </a:buClr>
              <a:buFont typeface="Arial" panose="020B0604020202020204" pitchFamily="34" charset="0"/>
              <a:buChar char="•"/>
            </a:pPr>
            <a:r>
              <a:rPr lang="en-US" sz="2400" dirty="0">
                <a:solidFill>
                  <a:schemeClr val="bg1"/>
                </a:solidFill>
              </a:rPr>
              <a:t> Patient Profile Management: Patients can create and update their personal and insurance details.</a:t>
            </a:r>
          </a:p>
          <a:p>
            <a:pPr marL="571500" indent="-571500">
              <a:lnSpc>
                <a:spcPct val="150000"/>
              </a:lnSpc>
              <a:buClr>
                <a:schemeClr val="bg1"/>
              </a:buClr>
              <a:buFont typeface="Arial" panose="020B0604020202020204" pitchFamily="34" charset="0"/>
              <a:buChar char="•"/>
            </a:pPr>
            <a:r>
              <a:rPr lang="en-US" sz="2400" dirty="0">
                <a:solidFill>
                  <a:schemeClr val="bg1"/>
                </a:solidFill>
              </a:rPr>
              <a:t>Doctors can register and submit credentials for verification.</a:t>
            </a:r>
          </a:p>
          <a:p>
            <a:pPr marL="571500" indent="-571500">
              <a:lnSpc>
                <a:spcPct val="150000"/>
              </a:lnSpc>
              <a:buClr>
                <a:schemeClr val="bg1"/>
              </a:buClr>
              <a:buFont typeface="Arial" panose="020B0604020202020204" pitchFamily="34" charset="0"/>
              <a:buChar char="•"/>
            </a:pPr>
            <a:r>
              <a:rPr lang="en-US" sz="2400" dirty="0">
                <a:solidFill>
                  <a:schemeClr val="bg1"/>
                </a:solidFill>
              </a:rPr>
              <a:t>Integration of AI-generated heatmaps and segmentation for enhanced diagnostic visuals.</a:t>
            </a:r>
          </a:p>
          <a:p>
            <a:pPr marL="571500" indent="-571500">
              <a:lnSpc>
                <a:spcPct val="150000"/>
              </a:lnSpc>
              <a:buClr>
                <a:schemeClr val="bg1"/>
              </a:buClr>
              <a:buFont typeface="Arial" panose="020B0604020202020204" pitchFamily="34" charset="0"/>
              <a:buChar char="•"/>
            </a:pPr>
            <a:r>
              <a:rPr lang="en-US" sz="2400" dirty="0">
                <a:solidFill>
                  <a:schemeClr val="bg1"/>
                </a:solidFill>
              </a:rPr>
              <a:t>Admins can review and verify doctor credentials, approving or rejecting them.</a:t>
            </a:r>
          </a:p>
          <a:p>
            <a:pPr marL="571500" indent="-571500">
              <a:lnSpc>
                <a:spcPct val="150000"/>
              </a:lnSpc>
              <a:buClr>
                <a:schemeClr val="bg1"/>
              </a:buClr>
              <a:buFont typeface="Arial" panose="020B0604020202020204" pitchFamily="34" charset="0"/>
              <a:buChar char="•"/>
            </a:pPr>
            <a:r>
              <a:rPr lang="en-US" sz="2400" dirty="0">
                <a:solidFill>
                  <a:schemeClr val="bg1"/>
                </a:solidFill>
              </a:rPr>
              <a:t>Doctors can log in and access their profile and dashboard after approval.</a:t>
            </a:r>
          </a:p>
          <a:p>
            <a:pPr marL="571500" indent="-571500">
              <a:lnSpc>
                <a:spcPct val="150000"/>
              </a:lnSpc>
              <a:buClr>
                <a:schemeClr val="bg1"/>
              </a:buClr>
              <a:buFont typeface="Arial" panose="020B0604020202020204" pitchFamily="34" charset="0"/>
              <a:buChar char="•"/>
            </a:pPr>
            <a:r>
              <a:rPr lang="en-US" sz="2400" dirty="0">
                <a:solidFill>
                  <a:schemeClr val="bg1"/>
                </a:solidFill>
              </a:rPr>
              <a:t>31 Story Points </a:t>
            </a:r>
          </a:p>
          <a:p>
            <a:pPr marL="571500" indent="-571500">
              <a:lnSpc>
                <a:spcPct val="150000"/>
              </a:lnSpc>
              <a:buClr>
                <a:schemeClr val="bg1"/>
              </a:buClr>
              <a:buFont typeface="Arial" panose="020B0604020202020204" pitchFamily="34" charset="0"/>
              <a:buChar char="•"/>
            </a:pPr>
            <a:r>
              <a:rPr lang="en-US" sz="2400" dirty="0">
                <a:solidFill>
                  <a:schemeClr val="bg1"/>
                </a:solidFill>
              </a:rPr>
              <a:t>Completed 100% of the Story Points</a:t>
            </a:r>
          </a:p>
          <a:p>
            <a:pPr marL="571500" indent="-571500">
              <a:lnSpc>
                <a:spcPct val="150000"/>
              </a:lnSpc>
              <a:buClr>
                <a:schemeClr val="bg1"/>
              </a:buClr>
              <a:buFont typeface="Arial" panose="020B0604020202020204" pitchFamily="34" charset="0"/>
              <a:buChar char="•"/>
            </a:pPr>
            <a:endParaRPr lang="en-US" sz="2400" dirty="0">
              <a:solidFill>
                <a:schemeClr val="bg1"/>
              </a:solidFill>
            </a:endParaRPr>
          </a:p>
          <a:p>
            <a:pPr marL="571500" indent="-571500">
              <a:lnSpc>
                <a:spcPct val="150000"/>
              </a:lnSpc>
              <a:buClr>
                <a:schemeClr val="bg1"/>
              </a:buClr>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48329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01C06-E7A3-3C27-BC03-DB350FEFFEB9}"/>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BD3D0D04-8F8B-F8E7-8421-FE438CF1548D}"/>
              </a:ext>
            </a:extLst>
          </p:cNvPr>
          <p:cNvGraphicFramePr>
            <a:graphicFrameLocks noGrp="1"/>
          </p:cNvGraphicFramePr>
          <p:nvPr>
            <p:extLst>
              <p:ext uri="{D42A27DB-BD31-4B8C-83A1-F6EECF244321}">
                <p14:modId xmlns:p14="http://schemas.microsoft.com/office/powerpoint/2010/main" val="3144479997"/>
              </p:ext>
            </p:extLst>
          </p:nvPr>
        </p:nvGraphicFramePr>
        <p:xfrm>
          <a:off x="130629" y="1107773"/>
          <a:ext cx="17331461" cy="8806544"/>
        </p:xfrm>
        <a:graphic>
          <a:graphicData uri="http://schemas.openxmlformats.org/drawingml/2006/table">
            <a:tbl>
              <a:tblPr>
                <a:tableStyleId>{284E427A-3D55-4303-BF80-6455036E1DE7}</a:tableStyleId>
              </a:tblPr>
              <a:tblGrid>
                <a:gridCol w="1226596">
                  <a:extLst>
                    <a:ext uri="{9D8B030D-6E8A-4147-A177-3AD203B41FA5}">
                      <a16:colId xmlns:a16="http://schemas.microsoft.com/office/drawing/2014/main" val="1300833064"/>
                    </a:ext>
                  </a:extLst>
                </a:gridCol>
                <a:gridCol w="5475425">
                  <a:extLst>
                    <a:ext uri="{9D8B030D-6E8A-4147-A177-3AD203B41FA5}">
                      <a16:colId xmlns:a16="http://schemas.microsoft.com/office/drawing/2014/main" val="362006537"/>
                    </a:ext>
                  </a:extLst>
                </a:gridCol>
                <a:gridCol w="8833804">
                  <a:extLst>
                    <a:ext uri="{9D8B030D-6E8A-4147-A177-3AD203B41FA5}">
                      <a16:colId xmlns:a16="http://schemas.microsoft.com/office/drawing/2014/main" val="2917680242"/>
                    </a:ext>
                  </a:extLst>
                </a:gridCol>
                <a:gridCol w="1795636">
                  <a:extLst>
                    <a:ext uri="{9D8B030D-6E8A-4147-A177-3AD203B41FA5}">
                      <a16:colId xmlns:a16="http://schemas.microsoft.com/office/drawing/2014/main" val="627407836"/>
                    </a:ext>
                  </a:extLst>
                </a:gridCol>
              </a:tblGrid>
              <a:tr h="8866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16340">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US_23</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heat maps and segmented outputs for easier diagnosis.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8</a:t>
                      </a:r>
                    </a:p>
                  </a:txBody>
                  <a:tcPr marL="7620" marR="7620" marT="7620" marB="0" anchor="b"/>
                </a:tc>
                <a:extLst>
                  <a:ext uri="{0D108BD9-81ED-4DB2-BD59-A6C34878D82A}">
                    <a16:rowId xmlns:a16="http://schemas.microsoft.com/office/drawing/2014/main" val="3439071202"/>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US_27</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an admin, my dashboard needs access by me only not by others for security purposes.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Admin dashboard is secured with role-based access control and audit logs.</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2762771423"/>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patient, I want to see ratings and reviews for doctors before booking an appointment</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388530690"/>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US_26</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an admin, I want to manage and verify doctors’ credentials before they are approved.</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Admin can view, verify, and approve doctor credentials via dashboard.</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149657832"/>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US_24</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potential diagnoses based on biomedical images.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183847774"/>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upload medical images (X-rays, MRIs, CT scans) for AI processing.</a:t>
                      </a:r>
                    </a:p>
                  </a:txBody>
                  <a:tcPr marL="7620" marR="7620" marT="7620" marB="0" anchor="b"/>
                </a:tc>
                <a:tc>
                  <a:txBody>
                    <a:bodyPr/>
                    <a:lstStyle/>
                    <a:p>
                      <a:pPr algn="l"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Doctor can upload and review medical images linked to a patient.</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751604530"/>
                  </a:ext>
                </a:extLst>
              </a:tr>
              <a:tr h="71666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US_18</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register and submit my credentials for verification.</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can submit credentials and profile information for verification.</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861502920"/>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US_17</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patient, I want to link my health insurance to cover consultation charges.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Patient can link valid insurance information to be used during billing.</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59669587-6498-1490-E253-32C6C5CB23E0}"/>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98533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DCEDB-BD7C-6A56-965B-E17F6C5C0C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4192EC-5345-0D69-F3C4-83BD74DE3CB6}"/>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15B8ABD2-CB2B-4988-DC21-A78B587C9591}"/>
              </a:ext>
            </a:extLst>
          </p:cNvPr>
          <p:cNvGraphicFramePr>
            <a:graphicFrameLocks noGrp="1"/>
          </p:cNvGraphicFramePr>
          <p:nvPr>
            <p:extLst>
              <p:ext uri="{D42A27DB-BD31-4B8C-83A1-F6EECF244321}">
                <p14:modId xmlns:p14="http://schemas.microsoft.com/office/powerpoint/2010/main" val="1660163852"/>
              </p:ext>
            </p:extLst>
          </p:nvPr>
        </p:nvGraphicFramePr>
        <p:xfrm>
          <a:off x="130629" y="1251857"/>
          <a:ext cx="17375707" cy="8718054"/>
        </p:xfrm>
        <a:graphic>
          <a:graphicData uri="http://schemas.openxmlformats.org/drawingml/2006/table">
            <a:tbl>
              <a:tblPr>
                <a:tableStyleId>{284E427A-3D55-4303-BF80-6455036E1DE7}</a:tableStyleId>
              </a:tblPr>
              <a:tblGrid>
                <a:gridCol w="1229728">
                  <a:extLst>
                    <a:ext uri="{9D8B030D-6E8A-4147-A177-3AD203B41FA5}">
                      <a16:colId xmlns:a16="http://schemas.microsoft.com/office/drawing/2014/main" val="1300833064"/>
                    </a:ext>
                  </a:extLst>
                </a:gridCol>
                <a:gridCol w="5489404">
                  <a:extLst>
                    <a:ext uri="{9D8B030D-6E8A-4147-A177-3AD203B41FA5}">
                      <a16:colId xmlns:a16="http://schemas.microsoft.com/office/drawing/2014/main" val="362006537"/>
                    </a:ext>
                  </a:extLst>
                </a:gridCol>
                <a:gridCol w="8856355">
                  <a:extLst>
                    <a:ext uri="{9D8B030D-6E8A-4147-A177-3AD203B41FA5}">
                      <a16:colId xmlns:a16="http://schemas.microsoft.com/office/drawing/2014/main" val="2917680242"/>
                    </a:ext>
                  </a:extLst>
                </a:gridCol>
                <a:gridCol w="1800220">
                  <a:extLst>
                    <a:ext uri="{9D8B030D-6E8A-4147-A177-3AD203B41FA5}">
                      <a16:colId xmlns:a16="http://schemas.microsoft.com/office/drawing/2014/main" val="627407836"/>
                    </a:ext>
                  </a:extLst>
                </a:gridCol>
              </a:tblGrid>
              <a:tr h="877691">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0612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join a video call for virtual consultations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439071202"/>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manage my patients' health records and notes.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 preliminary diagnosis from application based on my symptoms.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Chatbot provides preliminary diagnosis based on patient's symptom inputs.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sign up using email, phone, or social media so that I can access the application.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sign up using email, or social media with validation and secure transmission.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149657832"/>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search for doctors based on specialty, availability, and location.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183847774"/>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US_8</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choose between virtual or in-person appointments.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choose virtual or in-person consultation during appointment booking.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751604530"/>
                  </a:ext>
                </a:extLst>
              </a:tr>
              <a:tr h="7094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share my medical history with doctors for better diagnosis.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share selected medical records with doctors before or during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86150292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store my past medical assessments and reports for future reference.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upload medical files and view/download them later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C4760A99-E99C-2123-CB1A-D23B11F94FE6}"/>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10650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FULL STACK</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774885" y="-57149"/>
            <a:ext cx="1704141" cy="1918169"/>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AB15-D049-FCE6-633E-2AEADC071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F5847-3884-BF3C-B0C7-76CBA9012344}"/>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057E8EB0-5EE9-D298-222E-346F5D9C7EE2}"/>
              </a:ext>
            </a:extLst>
          </p:cNvPr>
          <p:cNvGraphicFramePr>
            <a:graphicFrameLocks noGrp="1"/>
          </p:cNvGraphicFramePr>
          <p:nvPr>
            <p:extLst>
              <p:ext uri="{D42A27DB-BD31-4B8C-83A1-F6EECF244321}">
                <p14:modId xmlns:p14="http://schemas.microsoft.com/office/powerpoint/2010/main" val="221741532"/>
              </p:ext>
            </p:extLst>
          </p:nvPr>
        </p:nvGraphicFramePr>
        <p:xfrm>
          <a:off x="268564" y="1074876"/>
          <a:ext cx="17611681" cy="8415536"/>
        </p:xfrm>
        <a:graphic>
          <a:graphicData uri="http://schemas.openxmlformats.org/drawingml/2006/table">
            <a:tbl>
              <a:tblPr>
                <a:tableStyleId>{284E427A-3D55-4303-BF80-6455036E1DE7}</a:tableStyleId>
              </a:tblPr>
              <a:tblGrid>
                <a:gridCol w="1246428">
                  <a:extLst>
                    <a:ext uri="{9D8B030D-6E8A-4147-A177-3AD203B41FA5}">
                      <a16:colId xmlns:a16="http://schemas.microsoft.com/office/drawing/2014/main" val="1300833064"/>
                    </a:ext>
                  </a:extLst>
                </a:gridCol>
                <a:gridCol w="5563954">
                  <a:extLst>
                    <a:ext uri="{9D8B030D-6E8A-4147-A177-3AD203B41FA5}">
                      <a16:colId xmlns:a16="http://schemas.microsoft.com/office/drawing/2014/main" val="362006537"/>
                    </a:ext>
                  </a:extLst>
                </a:gridCol>
                <a:gridCol w="8976631">
                  <a:extLst>
                    <a:ext uri="{9D8B030D-6E8A-4147-A177-3AD203B41FA5}">
                      <a16:colId xmlns:a16="http://schemas.microsoft.com/office/drawing/2014/main" val="2917680242"/>
                    </a:ext>
                  </a:extLst>
                </a:gridCol>
                <a:gridCol w="1824668">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US_4</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view my past appointments and prescriptions in my profile.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view historical appointments and prescriptions from profile.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create and update my profile with personal details, and insurance information.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create and update personal profile with validated fields.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US_14</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suggestions whether I need an in-person visit, virtual consultation, or self-care.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932372">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reset my password in case I forget it.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reset password via email link after identity verification.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314965783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appointment confirmation via email or SMS.</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183847774"/>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login to my profile, and view my details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751604530"/>
                  </a:ext>
                </a:extLst>
              </a:tr>
              <a:tr h="610824">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see a list of my upcoming and past appointments.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861502920"/>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US_7</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to schedule an appointment with a doctor based on available time slots.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select doctor, date, and time to schedule an appointment with confirmation.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7BBB50B5-1DA1-2A3C-AFA7-40D1A45C2BC5}"/>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72167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D124-861D-398E-6261-7AE08DE256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EBC7FB-4D2F-BB40-17BD-67E0A6E3356F}"/>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50590974-B124-4EB8-A60C-8591B7D68073}"/>
              </a:ext>
            </a:extLst>
          </p:cNvPr>
          <p:cNvGraphicFramePr>
            <a:graphicFrameLocks noGrp="1"/>
          </p:cNvGraphicFramePr>
          <p:nvPr>
            <p:extLst>
              <p:ext uri="{D42A27DB-BD31-4B8C-83A1-F6EECF244321}">
                <p14:modId xmlns:p14="http://schemas.microsoft.com/office/powerpoint/2010/main" val="909949368"/>
              </p:ext>
            </p:extLst>
          </p:nvPr>
        </p:nvGraphicFramePr>
        <p:xfrm>
          <a:off x="130629" y="1251857"/>
          <a:ext cx="17493694" cy="3923943"/>
        </p:xfrm>
        <a:graphic>
          <a:graphicData uri="http://schemas.openxmlformats.org/drawingml/2006/table">
            <a:tbl>
              <a:tblPr>
                <a:tableStyleId>{284E427A-3D55-4303-BF80-6455036E1DE7}</a:tableStyleId>
              </a:tblPr>
              <a:tblGrid>
                <a:gridCol w="1238077">
                  <a:extLst>
                    <a:ext uri="{9D8B030D-6E8A-4147-A177-3AD203B41FA5}">
                      <a16:colId xmlns:a16="http://schemas.microsoft.com/office/drawing/2014/main" val="1300833064"/>
                    </a:ext>
                  </a:extLst>
                </a:gridCol>
                <a:gridCol w="5526679">
                  <a:extLst>
                    <a:ext uri="{9D8B030D-6E8A-4147-A177-3AD203B41FA5}">
                      <a16:colId xmlns:a16="http://schemas.microsoft.com/office/drawing/2014/main" val="362006537"/>
                    </a:ext>
                  </a:extLst>
                </a:gridCol>
                <a:gridCol w="8916494">
                  <a:extLst>
                    <a:ext uri="{9D8B030D-6E8A-4147-A177-3AD203B41FA5}">
                      <a16:colId xmlns:a16="http://schemas.microsoft.com/office/drawing/2014/main" val="2917680242"/>
                    </a:ext>
                  </a:extLst>
                </a:gridCol>
                <a:gridCol w="1812444">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reschedule or cancel an appointment.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recommend doctors based on my condition.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enter their symptoms, and the system will use AI to suggest the best doctor.</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receive notifications when a patient books or cancels an appointment.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388530690"/>
                  </a:ext>
                </a:extLst>
              </a:tr>
            </a:tbl>
          </a:graphicData>
        </a:graphic>
      </p:graphicFrame>
      <p:pic>
        <p:nvPicPr>
          <p:cNvPr id="7" name="Picture 6">
            <a:extLst>
              <a:ext uri="{FF2B5EF4-FFF2-40B4-BE49-F238E27FC236}">
                <a16:creationId xmlns:a16="http://schemas.microsoft.com/office/drawing/2014/main" id="{2264DD3D-8B67-3FDC-5D2F-CE347DE7C137}"/>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664015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5BBA-98AD-F0B3-82CB-070AD0BFD8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E2F9E2-2EBA-41A6-A172-198FAE39C7A0}"/>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2AF9DC66-AD4A-195E-29F6-08B7C7F510D3}"/>
              </a:ext>
            </a:extLst>
          </p:cNvPr>
          <p:cNvGraphicFramePr>
            <a:graphicFrameLocks noGrp="1"/>
          </p:cNvGraphicFramePr>
          <p:nvPr>
            <p:extLst>
              <p:ext uri="{D42A27DB-BD31-4B8C-83A1-F6EECF244321}">
                <p14:modId xmlns:p14="http://schemas.microsoft.com/office/powerpoint/2010/main" val="4226315495"/>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FEATURE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US_02</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mj-lt"/>
                        </a:rPr>
                        <a:t>As a patient, I want to reset my password in case I forget it.</a:t>
                      </a:r>
                    </a:p>
                  </a:txBody>
                  <a:tcPr marL="7620" marR="7620" marT="7620" marB="0" anchor="ctr"/>
                </a:tc>
                <a:tc>
                  <a:txBody>
                    <a:bodyPr/>
                    <a:lstStyle/>
                    <a:p>
                      <a:pPr algn="ctr" fontAlgn="ctr"/>
                      <a:r>
                        <a:rPr lang="en-US" sz="2000" u="none" strike="noStrike" dirty="0">
                          <a:effectLst/>
                          <a:latin typeface="+mn-lt"/>
                        </a:rPr>
                        <a:t>Patient can reset password via email link after identity verification.</a:t>
                      </a:r>
                      <a:endParaRPr lang="en-US" sz="2000" b="0" i="0" u="none" strike="noStrike" dirty="0">
                        <a:solidFill>
                          <a:srgbClr val="000000"/>
                        </a:solidFill>
                        <a:effectLst/>
                        <a:latin typeface="+mn-lt"/>
                      </a:endParaRPr>
                    </a:p>
                  </a:txBody>
                  <a:tcPr marL="1987" marR="1987" marT="1987" marB="0" anchor="ctr"/>
                </a:tc>
                <a:tc>
                  <a:txBody>
                    <a:bodyPr/>
                    <a:lstStyle/>
                    <a:p>
                      <a:pPr algn="l" fontAlgn="ctr"/>
                      <a:r>
                        <a:rPr lang="en-IN" sz="2000" b="0" i="0" u="none" strike="noStrike" dirty="0">
                          <a:solidFill>
                            <a:srgbClr val="000000"/>
                          </a:solidFill>
                          <a:effectLst/>
                          <a:latin typeface="+mj-lt"/>
                        </a:rPr>
                        <a:t>Password reset functionality</a:t>
                      </a:r>
                    </a:p>
                  </a:txBody>
                  <a:tcPr marL="7620" marR="7620" marT="7620"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medical history,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create and update personal profile with validated fields.</a:t>
                      </a:r>
                    </a:p>
                  </a:txBody>
                  <a:tcPr marL="7620" marR="7620" marT="7620" marB="0" anchor="b"/>
                </a:tc>
                <a:tc>
                  <a:txBody>
                    <a:bodyPr/>
                    <a:lstStyle/>
                    <a:p>
                      <a:pPr algn="ctr" fontAlgn="ctr"/>
                      <a:r>
                        <a:rPr lang="en-US" sz="2000" u="none" strike="noStrike">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US" sz="2000" u="none" strike="noStrike" dirty="0">
                          <a:effectLst/>
                        </a:rPr>
                        <a:t>US_05</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store my past medical assessments and reports for future reference.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b"/>
                </a:tc>
                <a:tc>
                  <a:txBody>
                    <a:bodyPr/>
                    <a:lstStyle/>
                    <a:p>
                      <a:pPr algn="ctr" fontAlgn="ctr"/>
                      <a:r>
                        <a:rPr lang="en-US" sz="2000" u="none" strike="noStrike" dirty="0">
                          <a:effectLst/>
                        </a:rPr>
                        <a:t>Share medical history with doctors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3930053237"/>
                  </a:ext>
                </a:extLst>
              </a:tr>
              <a:tr h="1099800">
                <a:tc>
                  <a:txBody>
                    <a:bodyPr/>
                    <a:lstStyle/>
                    <a:p>
                      <a:pPr algn="ctr" fontAlgn="ctr"/>
                      <a:r>
                        <a:rPr lang="en-US" sz="2000" u="none" strike="noStrike" dirty="0">
                          <a:effectLst/>
                        </a:rPr>
                        <a:t>US_06</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share my medical history with doctors for a better diagnosis.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b="0" i="0" u="none" strike="noStrike" dirty="0">
                          <a:solidFill>
                            <a:srgbClr val="000000"/>
                          </a:solidFill>
                          <a:effectLst/>
                          <a:latin typeface="+mn-lt"/>
                        </a:rPr>
                        <a:t>Patient can share selected medical records with doctors before or during appointments.</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4274532379"/>
                  </a:ext>
                </a:extLst>
              </a:tr>
              <a:tr h="1099800">
                <a:tc>
                  <a:txBody>
                    <a:bodyPr/>
                    <a:lstStyle/>
                    <a:p>
                      <a:pPr algn="ctr" fontAlgn="ctr"/>
                      <a:r>
                        <a:rPr lang="en-US" sz="2000" u="none" strike="noStrike" dirty="0">
                          <a:effectLst/>
                        </a:rPr>
                        <a:t>US_07</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schedule an appointment with a doctor based on available time slots.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select doctor, date, and time to schedule an appointment with confirmation.</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1987" marR="1987" marT="1987" marB="0" anchor="ctr"/>
                </a:tc>
                <a:extLst>
                  <a:ext uri="{0D108BD9-81ED-4DB2-BD59-A6C34878D82A}">
                    <a16:rowId xmlns:a16="http://schemas.microsoft.com/office/drawing/2014/main" val="2792628284"/>
                  </a:ext>
                </a:extLst>
              </a:tr>
              <a:tr h="1099800">
                <a:tc>
                  <a:txBody>
                    <a:bodyPr/>
                    <a:lstStyle/>
                    <a:p>
                      <a:pPr algn="l" fontAlgn="ctr"/>
                      <a:r>
                        <a:rPr lang="en-IN" sz="2000" b="0" i="0" u="none" strike="noStrike" dirty="0">
                          <a:solidFill>
                            <a:srgbClr val="000000"/>
                          </a:solidFill>
                          <a:effectLst/>
                          <a:latin typeface="+mj-lt"/>
                        </a:rPr>
                        <a:t>US_08</a:t>
                      </a:r>
                    </a:p>
                  </a:txBody>
                  <a:tcPr marL="7620" marR="7620" marT="7620" marB="0" anchor="ctr"/>
                </a:tc>
                <a:tc>
                  <a:txBody>
                    <a:bodyPr/>
                    <a:lstStyle/>
                    <a:p>
                      <a:pPr algn="ctr" fontAlgn="ctr"/>
                      <a:r>
                        <a:rPr lang="en-US" sz="2000" b="0" i="0" u="none" strike="noStrike" dirty="0">
                          <a:solidFill>
                            <a:srgbClr val="000000"/>
                          </a:solidFill>
                          <a:effectLst/>
                          <a:latin typeface="+mj-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b"/>
                </a:tc>
                <a:tc>
                  <a:txBody>
                    <a:bodyPr/>
                    <a:lstStyle/>
                    <a:p>
                      <a:pPr algn="ctr" fontAlgn="ctr"/>
                      <a:r>
                        <a:rPr lang="en-US" sz="2000" b="0" i="0" u="none" strike="noStrike" dirty="0">
                          <a:solidFill>
                            <a:srgbClr val="000000"/>
                          </a:solidFill>
                          <a:effectLst/>
                          <a:latin typeface="+mj-lt"/>
                        </a:rPr>
                        <a:t>Choose virtual or in-person consultation via </a:t>
                      </a:r>
                      <a:r>
                        <a:rPr lang="en-US" sz="2000" b="0" i="0" u="none" strike="noStrike" dirty="0" err="1">
                          <a:solidFill>
                            <a:srgbClr val="000000"/>
                          </a:solidFill>
                          <a:effectLst/>
                          <a:latin typeface="+mj-lt"/>
                        </a:rPr>
                        <a:t>Uheal</a:t>
                      </a:r>
                      <a:r>
                        <a:rPr lang="en-US" sz="2000" b="0" i="0" u="none" strike="noStrike" dirty="0">
                          <a:solidFill>
                            <a:srgbClr val="000000"/>
                          </a:solidFill>
                          <a:effectLst/>
                          <a:latin typeface="+mj-lt"/>
                        </a:rPr>
                        <a:t>.</a:t>
                      </a:r>
                    </a:p>
                  </a:txBody>
                  <a:tcPr marL="7620" marR="7620" marT="7620" marB="0" anchor="ctr"/>
                </a:tc>
                <a:tc>
                  <a:txBody>
                    <a:bodyPr/>
                    <a:lstStyle/>
                    <a:p>
                      <a:pPr algn="ctr" fontAlgn="ctr"/>
                      <a:r>
                        <a:rPr lang="en-IN" sz="2000" b="0" i="0" u="none" strike="noStrike" dirty="0">
                          <a:solidFill>
                            <a:srgbClr val="000000"/>
                          </a:solidFill>
                          <a:effectLst/>
                          <a:latin typeface="+mj-lt"/>
                        </a:rPr>
                        <a:t> 3</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536C9D79-C2A2-CA78-F061-01681BE77FC4}"/>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416835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76CFB-B3FB-57B8-40D6-C0290B808F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8FED9-5588-4167-1D81-3845865A1569}"/>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DCA67A68-BA8C-EA17-8998-ADDE174532A0}"/>
              </a:ext>
            </a:extLst>
          </p:cNvPr>
          <p:cNvGraphicFramePr>
            <a:graphicFrameLocks noGrp="1"/>
          </p:cNvGraphicFramePr>
          <p:nvPr>
            <p:extLst>
              <p:ext uri="{D42A27DB-BD31-4B8C-83A1-F6EECF244321}">
                <p14:modId xmlns:p14="http://schemas.microsoft.com/office/powerpoint/2010/main" val="829682964"/>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US_09</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appointment confirmation via email or SMS.</a:t>
                      </a:r>
                    </a:p>
                  </a:txBody>
                  <a:tcPr marL="7620" marR="7620" marT="7620" marB="0" anchor="ctr"/>
                </a:tc>
                <a:tc>
                  <a:txBody>
                    <a:bodyPr/>
                    <a:lstStyle/>
                    <a:p>
                      <a:pPr algn="ctr"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a:t>
                      </a:r>
                    </a:p>
                  </a:txBody>
                  <a:tcPr marL="7620" marR="7620" marT="7620" marB="0" anchor="b"/>
                </a:tc>
                <a:tc>
                  <a:txBody>
                    <a:bodyPr/>
                    <a:lstStyle/>
                    <a:p>
                      <a:pPr algn="ctr" fontAlgn="ctr"/>
                      <a:r>
                        <a:rPr lang="en-US" sz="2000" b="0" i="0" u="none" strike="noStrike">
                          <a:solidFill>
                            <a:srgbClr val="000000"/>
                          </a:solidFill>
                          <a:effectLst/>
                          <a:latin typeface="+mn-lt"/>
                        </a:rPr>
                        <a:t>Appointment confirmation via email/SMS via Uheal.</a:t>
                      </a:r>
                    </a:p>
                  </a:txBody>
                  <a:tcPr marL="7620" marR="7620" marT="7620" marB="0" anchor="ctr"/>
                </a:tc>
                <a:tc>
                  <a:txBody>
                    <a:bodyPr/>
                    <a:lstStyle/>
                    <a:p>
                      <a:pPr algn="ctr" fontAlgn="ctr"/>
                      <a:r>
                        <a:rPr lang="en-IN" sz="2000" b="0" i="0" u="none" strike="noStrike" dirty="0">
                          <a:solidFill>
                            <a:srgbClr val="000000"/>
                          </a:solidFill>
                          <a:effectLst/>
                          <a:latin typeface="+mn-lt"/>
                        </a:rPr>
                        <a:t>2 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US_10</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reschedule or cancel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ctr"/>
                      <a:r>
                        <a:rPr lang="en-US" sz="2000" b="0" i="0" u="none" strike="noStrike">
                          <a:solidFill>
                            <a:srgbClr val="000000"/>
                          </a:solidFill>
                          <a:effectLst/>
                          <a:latin typeface="+mn-lt"/>
                        </a:rPr>
                        <a:t>Reschedule or cancel appointments via Uheal.</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 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US_16</a:t>
                      </a:r>
                    </a:p>
                  </a:txBody>
                  <a:tcPr marL="7620" marR="7620" marT="7620" marB="0" anchor="ctr"/>
                </a:tc>
                <a:tc>
                  <a:txBody>
                    <a:bodyPr/>
                    <a:lstStyle/>
                    <a:p>
                      <a:pPr algn="ctr" fontAlgn="ctr"/>
                      <a:r>
                        <a:rPr lang="en-US" sz="2000" b="0" i="0" u="none" strike="noStrike">
                          <a:solidFill>
                            <a:srgbClr val="000000"/>
                          </a:solidFill>
                          <a:effectLst/>
                          <a:latin typeface="+mn-lt"/>
                        </a:rPr>
                        <a:t>As a patient, I want recommend doctors based on my condition.</a:t>
                      </a:r>
                    </a:p>
                  </a:txBody>
                  <a:tcPr marL="7620" marR="7620" marT="7620" marB="0" anchor="ctr"/>
                </a:tc>
                <a:tc>
                  <a:txBody>
                    <a:bodyPr/>
                    <a:lstStyle/>
                    <a:p>
                      <a:pPr algn="ctr" fontAlgn="ctr"/>
                      <a:r>
                        <a:rPr lang="en-US" sz="2000" u="none" strike="noStrike" dirty="0">
                          <a:effectLst/>
                        </a:rPr>
                        <a:t>Patient can enter their symptoms, and the system will use AI to suggest the best doctor.</a:t>
                      </a:r>
                      <a:endParaRPr lang="en-US" sz="2000" b="0" i="0" u="none" strike="noStrike" dirty="0">
                        <a:solidFill>
                          <a:srgbClr val="000000"/>
                        </a:solidFill>
                        <a:effectLst/>
                        <a:latin typeface="Aptos" panose="020B0004020202020204" pitchFamily="34" charset="0"/>
                      </a:endParaRPr>
                    </a:p>
                  </a:txBody>
                  <a:tcPr marL="7620" marR="7620" marT="7620" marB="0" anchor="ctr"/>
                </a:tc>
                <a:tc>
                  <a:txBody>
                    <a:bodyPr/>
                    <a:lstStyle/>
                    <a:p>
                      <a:pPr algn="ctr" fontAlgn="ctr"/>
                      <a:r>
                        <a:rPr lang="en-IN" sz="2000" b="0" i="0" u="none" strike="noStrike">
                          <a:solidFill>
                            <a:srgbClr val="000000"/>
                          </a:solidFill>
                          <a:effectLst/>
                          <a:latin typeface="+mn-lt"/>
                        </a:rPr>
                        <a:t>AI doctor recommendations based on condition.</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4274532379"/>
                  </a:ext>
                </a:extLst>
              </a:tr>
              <a:tr h="1099800">
                <a:tc>
                  <a:txBody>
                    <a:bodyPr/>
                    <a:lstStyle/>
                    <a:p>
                      <a:pPr algn="ctr" fontAlgn="ctr"/>
                      <a:r>
                        <a:rPr lang="en-IN" sz="2000" b="0" i="0" u="none" strike="noStrike" dirty="0">
                          <a:solidFill>
                            <a:srgbClr val="000000"/>
                          </a:solidFill>
                          <a:effectLst/>
                          <a:latin typeface="+mn-lt"/>
                        </a:rPr>
                        <a:t>US_19</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manage my profile, including my specialty, availability, and appointment preferences.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ctr"/>
                      <a:r>
                        <a:rPr lang="en-IN" sz="2000" b="0" i="0" u="none" strike="noStrike">
                          <a:solidFill>
                            <a:srgbClr val="000000"/>
                          </a:solidFill>
                          <a:effectLst/>
                          <a:latin typeface="+mn-lt"/>
                        </a:rPr>
                        <a:t>Doctor profile management</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2792628284"/>
                  </a:ext>
                </a:extLst>
              </a:tr>
              <a:tr h="1099800">
                <a:tc>
                  <a:txBody>
                    <a:bodyPr/>
                    <a:lstStyle/>
                    <a:p>
                      <a:pPr algn="ctr" fontAlgn="ctr"/>
                      <a:r>
                        <a:rPr lang="en-IN" sz="2000" b="0" i="0" u="none" strike="noStrike" dirty="0">
                          <a:solidFill>
                            <a:srgbClr val="000000"/>
                          </a:solidFill>
                          <a:effectLst/>
                          <a:latin typeface="+mn-lt"/>
                        </a:rPr>
                        <a:t>US_20</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see a list of my upcoming and past appointments.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ctr"/>
                      <a:r>
                        <a:rPr lang="en-IN" sz="2000" b="0" i="0" u="none" strike="noStrike" dirty="0">
                          <a:solidFill>
                            <a:srgbClr val="000000"/>
                          </a:solidFill>
                          <a:effectLst/>
                          <a:latin typeface="+mn-lt"/>
                        </a:rPr>
                        <a:t> </a:t>
                      </a:r>
                      <a:r>
                        <a:rPr lang="en-US" sz="2000" b="0" i="0" u="none" strike="noStrike" dirty="0">
                          <a:solidFill>
                            <a:srgbClr val="000000"/>
                          </a:solidFill>
                          <a:effectLst/>
                          <a:latin typeface="Aptos" panose="020B0004020202020204" pitchFamily="34" charset="0"/>
                        </a:rPr>
                        <a:t>Appointment Scheduling</a:t>
                      </a:r>
                      <a:endParaRPr lang="en-IN" sz="2000" b="0" i="0" u="none" strike="noStrike" dirty="0">
                        <a:solidFill>
                          <a:srgbClr val="000000"/>
                        </a:solidFill>
                        <a:effectLst/>
                        <a:latin typeface="+mn-lt"/>
                      </a:endParaRP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911A9B13-CF33-C32E-9567-38603143E456}"/>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662252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2378-332E-6607-3BBF-B877F52F20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0B182-12BE-BF70-87A2-BDF662D0680C}"/>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56D436AF-65A5-CF41-E5E9-2E3F1A290647}"/>
              </a:ext>
            </a:extLst>
          </p:cNvPr>
          <p:cNvGraphicFramePr>
            <a:graphicFrameLocks noGrp="1"/>
          </p:cNvGraphicFramePr>
          <p:nvPr>
            <p:extLst>
              <p:ext uri="{D42A27DB-BD31-4B8C-83A1-F6EECF244321}">
                <p14:modId xmlns:p14="http://schemas.microsoft.com/office/powerpoint/2010/main" val="2074806212"/>
              </p:ext>
            </p:extLst>
          </p:nvPr>
        </p:nvGraphicFramePr>
        <p:xfrm>
          <a:off x="326571" y="1687287"/>
          <a:ext cx="17518106" cy="4568654"/>
        </p:xfrm>
        <a:graphic>
          <a:graphicData uri="http://schemas.openxmlformats.org/drawingml/2006/table">
            <a:tbl>
              <a:tblPr>
                <a:tableStyleId>{284E427A-3D55-4303-BF80-6455036E1DE7}</a:tableStyleId>
              </a:tblPr>
              <a:tblGrid>
                <a:gridCol w="862965">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US_21</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manage my patients' health records and notes.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ctr"/>
                </a:tc>
                <a:tc>
                  <a:txBody>
                    <a:bodyPr/>
                    <a:lstStyle/>
                    <a:p>
                      <a:pPr algn="ctr" fontAlgn="ctr"/>
                      <a:r>
                        <a:rPr lang="en-US" sz="2000" b="0" i="0" u="none" strike="noStrike">
                          <a:solidFill>
                            <a:srgbClr val="000000"/>
                          </a:solidFill>
                          <a:effectLst/>
                          <a:latin typeface="+mn-lt"/>
                        </a:rPr>
                        <a:t>Manage patient health records and notes can be done with one card</a:t>
                      </a:r>
                    </a:p>
                  </a:txBody>
                  <a:tcPr marL="7620" marR="7620" marT="7620" marB="0" anchor="ctr"/>
                </a:tc>
                <a:tc>
                  <a:txBody>
                    <a:bodyPr/>
                    <a:lstStyle/>
                    <a:p>
                      <a:pPr algn="ctr" fontAlgn="ctr"/>
                      <a:r>
                        <a:rPr lang="en-IN" sz="2000" b="0" i="0" u="none" strike="noStrike" dirty="0">
                          <a:solidFill>
                            <a:srgbClr val="000000"/>
                          </a:solidFill>
                          <a:effectLst/>
                          <a:latin typeface="+mn-lt"/>
                        </a:rPr>
                        <a:t>3 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 5</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US_25</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receive notifications when a patient books or cancels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ctr"/>
                </a:tc>
                <a:tc>
                  <a:txBody>
                    <a:bodyPr/>
                    <a:lstStyle/>
                    <a:p>
                      <a:pPr algn="ctr" fontAlgn="ctr"/>
                      <a:r>
                        <a:rPr lang="en-IN" sz="2000" b="0" i="0" u="none" strike="noStrike" dirty="0">
                          <a:solidFill>
                            <a:srgbClr val="000000"/>
                          </a:solidFill>
                          <a:effectLst/>
                          <a:latin typeface="+mn-lt"/>
                        </a:rPr>
                        <a:t>Receive notifications for appointments</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930053237"/>
                  </a:ext>
                </a:extLst>
              </a:tr>
            </a:tbl>
          </a:graphicData>
        </a:graphic>
      </p:graphicFrame>
      <p:pic>
        <p:nvPicPr>
          <p:cNvPr id="5" name="Picture 4">
            <a:extLst>
              <a:ext uri="{FF2B5EF4-FFF2-40B4-BE49-F238E27FC236}">
                <a16:creationId xmlns:a16="http://schemas.microsoft.com/office/drawing/2014/main" id="{ABE89EF2-DC43-98E7-EF7E-903AE2C8824C}"/>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814981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9B6EF-0637-2F91-4BB9-3AFA933197A9}"/>
              </a:ext>
            </a:extLst>
          </p:cNvPr>
          <p:cNvSpPr>
            <a:spLocks noGrp="1"/>
          </p:cNvSpPr>
          <p:nvPr>
            <p:ph type="ctrTitle"/>
          </p:nvPr>
        </p:nvSpPr>
        <p:spPr>
          <a:xfrm>
            <a:off x="421021" y="364457"/>
            <a:ext cx="11998500" cy="1470000"/>
          </a:xfrm>
        </p:spPr>
        <p:txBody>
          <a:bodyPr/>
          <a:lstStyle/>
          <a:p>
            <a:pPr algn="l"/>
            <a:r>
              <a:rPr lang="en-US" u="sng" dirty="0"/>
              <a:t>SPRINT 2 TEST CASES</a:t>
            </a:r>
          </a:p>
        </p:txBody>
      </p:sp>
      <p:graphicFrame>
        <p:nvGraphicFramePr>
          <p:cNvPr id="5" name="Table 4">
            <a:extLst>
              <a:ext uri="{FF2B5EF4-FFF2-40B4-BE49-F238E27FC236}">
                <a16:creationId xmlns:a16="http://schemas.microsoft.com/office/drawing/2014/main" id="{3DF62BAB-2161-AC35-8478-33430C3E0E04}"/>
              </a:ext>
            </a:extLst>
          </p:cNvPr>
          <p:cNvGraphicFramePr>
            <a:graphicFrameLocks noGrp="1"/>
          </p:cNvGraphicFramePr>
          <p:nvPr>
            <p:extLst>
              <p:ext uri="{D42A27DB-BD31-4B8C-83A1-F6EECF244321}">
                <p14:modId xmlns:p14="http://schemas.microsoft.com/office/powerpoint/2010/main" val="1852164285"/>
              </p:ext>
            </p:extLst>
          </p:nvPr>
        </p:nvGraphicFramePr>
        <p:xfrm>
          <a:off x="539008" y="1600200"/>
          <a:ext cx="17439276" cy="8322343"/>
        </p:xfrm>
        <a:graphic>
          <a:graphicData uri="http://schemas.openxmlformats.org/drawingml/2006/table">
            <a:tbl>
              <a:tblPr>
                <a:tableStyleId>{08FB837D-C827-4EFA-A057-4D05807E0F7C}</a:tableStyleId>
              </a:tblPr>
              <a:tblGrid>
                <a:gridCol w="1105880">
                  <a:extLst>
                    <a:ext uri="{9D8B030D-6E8A-4147-A177-3AD203B41FA5}">
                      <a16:colId xmlns:a16="http://schemas.microsoft.com/office/drawing/2014/main" val="3392614033"/>
                    </a:ext>
                  </a:extLst>
                </a:gridCol>
                <a:gridCol w="1327355">
                  <a:extLst>
                    <a:ext uri="{9D8B030D-6E8A-4147-A177-3AD203B41FA5}">
                      <a16:colId xmlns:a16="http://schemas.microsoft.com/office/drawing/2014/main" val="2339386181"/>
                    </a:ext>
                  </a:extLst>
                </a:gridCol>
                <a:gridCol w="3790335">
                  <a:extLst>
                    <a:ext uri="{9D8B030D-6E8A-4147-A177-3AD203B41FA5}">
                      <a16:colId xmlns:a16="http://schemas.microsoft.com/office/drawing/2014/main" val="1938030723"/>
                    </a:ext>
                  </a:extLst>
                </a:gridCol>
                <a:gridCol w="6799007">
                  <a:extLst>
                    <a:ext uri="{9D8B030D-6E8A-4147-A177-3AD203B41FA5}">
                      <a16:colId xmlns:a16="http://schemas.microsoft.com/office/drawing/2014/main" val="3264777865"/>
                    </a:ext>
                  </a:extLst>
                </a:gridCol>
                <a:gridCol w="2632144">
                  <a:extLst>
                    <a:ext uri="{9D8B030D-6E8A-4147-A177-3AD203B41FA5}">
                      <a16:colId xmlns:a16="http://schemas.microsoft.com/office/drawing/2014/main" val="1181302387"/>
                    </a:ext>
                  </a:extLst>
                </a:gridCol>
                <a:gridCol w="1784555">
                  <a:extLst>
                    <a:ext uri="{9D8B030D-6E8A-4147-A177-3AD203B41FA5}">
                      <a16:colId xmlns:a16="http://schemas.microsoft.com/office/drawing/2014/main" val="716682671"/>
                    </a:ext>
                  </a:extLst>
                </a:gridCol>
              </a:tblGrid>
              <a:tr h="804757">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3997332980"/>
                  </a:ext>
                </a:extLst>
              </a:tr>
              <a:tr h="160676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TC_21</a:t>
                      </a:r>
                    </a:p>
                  </a:txBody>
                  <a:tcPr marL="7620" marR="7620" marT="7620" marB="0" anchor="ctr"/>
                </a:tc>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Request Password Reset Link</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Forgot Password page --&gt;Enter email</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'Send Reset Link' button-&gt;Observe the success message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Success message 'Password reset email sent' should be visible in green.</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002056530"/>
                  </a:ext>
                </a:extLst>
              </a:tr>
              <a:tr h="1606760">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US_02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TC_22</a:t>
                      </a:r>
                    </a:p>
                  </a:txBody>
                  <a:tcPr marL="7620" marR="7620" marT="7620" marB="0" anchor="ctr"/>
                </a:tc>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Reset Password Using Token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Visit the Reset Password page with a email</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Enter a new password and confirm password</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Submit button</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Password should be reset successfully.</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965283925"/>
                  </a:ext>
                </a:extLst>
              </a:tr>
              <a:tr h="1860158">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US_03</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TC_23</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Complete Onboarding + Profile Update</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Go to signup page → fill details-&gt;Select role as Patient.</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Fill onboarding form --&gt;submit</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Go to Profile page--&gt;Upload profile image</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Update Details</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Add insurance info</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Profile and insurance info is updated successfully. Uploaded image is visible.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935840977"/>
                  </a:ext>
                </a:extLst>
              </a:tr>
              <a:tr h="1221954">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TC_24</a:t>
                      </a:r>
                    </a:p>
                  </a:txBody>
                  <a:tcPr marL="7620" marR="7620" marT="7620" marB="0" anchor="ctr"/>
                </a:tc>
                <a:tc>
                  <a:txBody>
                    <a:bodyPr/>
                    <a:lstStyle/>
                    <a:p>
                      <a:pPr algn="ctr" fontAlgn="b"/>
                      <a:r>
                        <a:rPr lang="en-IN" sz="2000" dirty="0"/>
                        <a:t>View patient health records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Login as doctor</a:t>
                      </a:r>
                    </a:p>
                    <a:p>
                      <a:pPr marL="457200" indent="-457200" algn="ctr" fontAlgn="b">
                        <a:buFont typeface="+mj-lt"/>
                        <a:buAutoNum type="arabicPeriod"/>
                      </a:pPr>
                      <a:r>
                        <a:rPr lang="en-US" sz="2000" dirty="0"/>
                        <a:t> Navigate to "My Patients“</a:t>
                      </a:r>
                    </a:p>
                    <a:p>
                      <a:pPr marL="457200" indent="-457200" algn="ctr" fontAlgn="b">
                        <a:buFont typeface="+mj-lt"/>
                        <a:buAutoNum type="arabicPeriod"/>
                      </a:pPr>
                      <a:r>
                        <a:rPr lang="en-US" sz="2000" dirty="0"/>
                        <a:t>Click on "Manage" for any patient</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Doctor is not able to see patient's full health history</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57132089"/>
                  </a:ext>
                </a:extLst>
              </a:tr>
              <a:tr h="1221954">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TC_25</a:t>
                      </a:r>
                    </a:p>
                  </a:txBody>
                  <a:tcPr marL="7620" marR="7620" marT="7620" marB="0" anchor="ctr"/>
                </a:tc>
                <a:tc>
                  <a:txBody>
                    <a:bodyPr/>
                    <a:lstStyle/>
                    <a:p>
                      <a:pPr algn="ctr" fontAlgn="b"/>
                      <a:r>
                        <a:rPr lang="en-IN" sz="2000" dirty="0"/>
                        <a:t>View patient health records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Login as doctor</a:t>
                      </a:r>
                    </a:p>
                    <a:p>
                      <a:pPr marL="457200" indent="-457200" algn="ctr" fontAlgn="b">
                        <a:buFont typeface="+mj-lt"/>
                        <a:buAutoNum type="arabicPeriod"/>
                      </a:pPr>
                      <a:r>
                        <a:rPr lang="en-US" sz="2000" dirty="0"/>
                        <a:t> Navigate to "My Patients“</a:t>
                      </a:r>
                    </a:p>
                    <a:p>
                      <a:pPr marL="457200" indent="-457200" algn="ctr" fontAlgn="b">
                        <a:buFont typeface="+mj-lt"/>
                        <a:buAutoNum type="arabicPeriod"/>
                      </a:pPr>
                      <a:r>
                        <a:rPr lang="en-US" sz="2000" dirty="0"/>
                        <a:t>Click on "Manage" for any patient</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Doctor should see patient's full health history</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542135892"/>
                  </a:ext>
                </a:extLst>
              </a:tr>
            </a:tbl>
          </a:graphicData>
        </a:graphic>
      </p:graphicFrame>
      <p:pic>
        <p:nvPicPr>
          <p:cNvPr id="7" name="Picture 6">
            <a:extLst>
              <a:ext uri="{FF2B5EF4-FFF2-40B4-BE49-F238E27FC236}">
                <a16:creationId xmlns:a16="http://schemas.microsoft.com/office/drawing/2014/main" id="{85DE7523-B0C5-7C22-01EA-69170CDCC6C8}"/>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00880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3CD5285-9AC2-2A2E-56C0-C3919B7A38C7}"/>
              </a:ext>
            </a:extLst>
          </p:cNvPr>
          <p:cNvGraphicFramePr>
            <a:graphicFrameLocks noGrp="1"/>
          </p:cNvGraphicFramePr>
          <p:nvPr>
            <p:extLst>
              <p:ext uri="{D42A27DB-BD31-4B8C-83A1-F6EECF244321}">
                <p14:modId xmlns:p14="http://schemas.microsoft.com/office/powerpoint/2010/main" val="3261611799"/>
              </p:ext>
            </p:extLst>
          </p:nvPr>
        </p:nvGraphicFramePr>
        <p:xfrm>
          <a:off x="421021" y="1834457"/>
          <a:ext cx="17511252" cy="8077633"/>
        </p:xfrm>
        <a:graphic>
          <a:graphicData uri="http://schemas.openxmlformats.org/drawingml/2006/table">
            <a:tbl>
              <a:tblPr>
                <a:tableStyleId>{284E427A-3D55-4303-BF80-6455036E1DE7}</a:tableStyleId>
              </a:tblPr>
              <a:tblGrid>
                <a:gridCol w="1298610">
                  <a:extLst>
                    <a:ext uri="{9D8B030D-6E8A-4147-A177-3AD203B41FA5}">
                      <a16:colId xmlns:a16="http://schemas.microsoft.com/office/drawing/2014/main" val="1814614774"/>
                    </a:ext>
                  </a:extLst>
                </a:gridCol>
                <a:gridCol w="1377530">
                  <a:extLst>
                    <a:ext uri="{9D8B030D-6E8A-4147-A177-3AD203B41FA5}">
                      <a16:colId xmlns:a16="http://schemas.microsoft.com/office/drawing/2014/main" val="3953706026"/>
                    </a:ext>
                  </a:extLst>
                </a:gridCol>
                <a:gridCol w="3790336">
                  <a:extLst>
                    <a:ext uri="{9D8B030D-6E8A-4147-A177-3AD203B41FA5}">
                      <a16:colId xmlns:a16="http://schemas.microsoft.com/office/drawing/2014/main" val="777174751"/>
                    </a:ext>
                  </a:extLst>
                </a:gridCol>
                <a:gridCol w="5383161">
                  <a:extLst>
                    <a:ext uri="{9D8B030D-6E8A-4147-A177-3AD203B41FA5}">
                      <a16:colId xmlns:a16="http://schemas.microsoft.com/office/drawing/2014/main" val="665323261"/>
                    </a:ext>
                  </a:extLst>
                </a:gridCol>
                <a:gridCol w="4278843">
                  <a:extLst>
                    <a:ext uri="{9D8B030D-6E8A-4147-A177-3AD203B41FA5}">
                      <a16:colId xmlns:a16="http://schemas.microsoft.com/office/drawing/2014/main" val="4121176417"/>
                    </a:ext>
                  </a:extLst>
                </a:gridCol>
                <a:gridCol w="1382772">
                  <a:extLst>
                    <a:ext uri="{9D8B030D-6E8A-4147-A177-3AD203B41FA5}">
                      <a16:colId xmlns:a16="http://schemas.microsoft.com/office/drawing/2014/main" val="356773601"/>
                    </a:ext>
                  </a:extLst>
                </a:gridCol>
              </a:tblGrid>
              <a:tr h="808186">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216758196"/>
                  </a:ext>
                </a:extLst>
              </a:tr>
              <a:tr h="186519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US_07</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TC_26</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Schedule an appointment with a doctor</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signup page--&gt; Fill signup form--&gt;Click signup</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Select patient role--&gt;Fill onboarding details--&gt; Submit onboarding</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appointment page--&gt; Search doctor--&gt;Click 'Book’</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Fill details--&gt;Select date--&gt;Pick time slot-&gt;Confirm--&gt;Verify"</a:t>
                      </a:r>
                    </a:p>
                  </a:txBody>
                  <a:tcPr marL="7620" marR="7620" marT="7620" marB="0" anchor="ctr"/>
                </a:tc>
                <a:tc>
                  <a:txBody>
                    <a:bodyPr/>
                    <a:lstStyle/>
                    <a:p>
                      <a:pPr algn="ctr" fontAlgn="b"/>
                      <a:r>
                        <a:rPr lang="en-US" sz="2000" b="0" i="0" u="none" strike="noStrike" dirty="0">
                          <a:solidFill>
                            <a:srgbClr val="000000"/>
                          </a:solidFill>
                          <a:effectLst/>
                          <a:latin typeface="+mn-lt"/>
                        </a:rPr>
                        <a:t>The appointment’s date/time is updated and displayed correctly</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760001770"/>
                  </a:ext>
                </a:extLst>
              </a:tr>
              <a:tr h="1767807">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US_9</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TC_27</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an appointment as a patient and verify confirmation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a new patient--&gt;Complete onboarding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Go to dashboard--&gt;Search and select a doctor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Fill appointment form and submit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Appointment is booked and shown under 'Your Appointments'. Email/SMS confirmation is triggered.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2546160"/>
                  </a:ext>
                </a:extLst>
              </a:tr>
              <a:tr h="150466">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TC_28</a:t>
                      </a:r>
                    </a:p>
                    <a:p>
                      <a:pPr algn="ctr" fontAlgn="b"/>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Reschedule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Change the date and/or time slot--&gt;Click “Save”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Observe the updated appointment details in the list</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rPr>
                        <a:t>The Appointment doesn’t get rescheduled</a:t>
                      </a:r>
                    </a:p>
                    <a:p>
                      <a:pPr algn="ctr" fontAlgn="b"/>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17731006"/>
                  </a:ext>
                </a:extLst>
              </a:tr>
            </a:tbl>
          </a:graphicData>
        </a:graphic>
      </p:graphicFrame>
      <p:pic>
        <p:nvPicPr>
          <p:cNvPr id="5" name="Picture 4">
            <a:extLst>
              <a:ext uri="{FF2B5EF4-FFF2-40B4-BE49-F238E27FC236}">
                <a16:creationId xmlns:a16="http://schemas.microsoft.com/office/drawing/2014/main" id="{490BC1ED-CC9E-D3A6-18A0-3FC912F0755B}"/>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75061CB8-891D-1BD1-59F6-752238E20C9E}"/>
              </a:ext>
            </a:extLst>
          </p:cNvPr>
          <p:cNvSpPr>
            <a:spLocks noGrp="1"/>
          </p:cNvSpPr>
          <p:nvPr>
            <p:ph type="ctrTitle"/>
          </p:nvPr>
        </p:nvSpPr>
        <p:spPr>
          <a:xfrm>
            <a:off x="421021" y="364457"/>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24443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497DB9D-16C8-12FF-8CAD-E119923495D5}"/>
              </a:ext>
            </a:extLst>
          </p:cNvPr>
          <p:cNvGraphicFramePr>
            <a:graphicFrameLocks noGrp="1"/>
          </p:cNvGraphicFramePr>
          <p:nvPr>
            <p:extLst>
              <p:ext uri="{D42A27DB-BD31-4B8C-83A1-F6EECF244321}">
                <p14:modId xmlns:p14="http://schemas.microsoft.com/office/powerpoint/2010/main" val="4266597647"/>
              </p:ext>
            </p:extLst>
          </p:nvPr>
        </p:nvGraphicFramePr>
        <p:xfrm>
          <a:off x="685800" y="1427140"/>
          <a:ext cx="17410471" cy="8033382"/>
        </p:xfrm>
        <a:graphic>
          <a:graphicData uri="http://schemas.openxmlformats.org/drawingml/2006/table">
            <a:tbl>
              <a:tblPr>
                <a:tableStyleId>{284E427A-3D55-4303-BF80-6455036E1DE7}</a:tableStyleId>
              </a:tblPr>
              <a:tblGrid>
                <a:gridCol w="1114706">
                  <a:extLst>
                    <a:ext uri="{9D8B030D-6E8A-4147-A177-3AD203B41FA5}">
                      <a16:colId xmlns:a16="http://schemas.microsoft.com/office/drawing/2014/main" val="3598314845"/>
                    </a:ext>
                  </a:extLst>
                </a:gridCol>
                <a:gridCol w="1345790">
                  <a:extLst>
                    <a:ext uri="{9D8B030D-6E8A-4147-A177-3AD203B41FA5}">
                      <a16:colId xmlns:a16="http://schemas.microsoft.com/office/drawing/2014/main" val="1924924713"/>
                    </a:ext>
                  </a:extLst>
                </a:gridCol>
                <a:gridCol w="4388447">
                  <a:extLst>
                    <a:ext uri="{9D8B030D-6E8A-4147-A177-3AD203B41FA5}">
                      <a16:colId xmlns:a16="http://schemas.microsoft.com/office/drawing/2014/main" val="2600316373"/>
                    </a:ext>
                  </a:extLst>
                </a:gridCol>
                <a:gridCol w="5792749">
                  <a:extLst>
                    <a:ext uri="{9D8B030D-6E8A-4147-A177-3AD203B41FA5}">
                      <a16:colId xmlns:a16="http://schemas.microsoft.com/office/drawing/2014/main" val="542057602"/>
                    </a:ext>
                  </a:extLst>
                </a:gridCol>
                <a:gridCol w="3359408">
                  <a:extLst>
                    <a:ext uri="{9D8B030D-6E8A-4147-A177-3AD203B41FA5}">
                      <a16:colId xmlns:a16="http://schemas.microsoft.com/office/drawing/2014/main" val="3738835545"/>
                    </a:ext>
                  </a:extLst>
                </a:gridCol>
                <a:gridCol w="1409371">
                  <a:extLst>
                    <a:ext uri="{9D8B030D-6E8A-4147-A177-3AD203B41FA5}">
                      <a16:colId xmlns:a16="http://schemas.microsoft.com/office/drawing/2014/main" val="3863239321"/>
                    </a:ext>
                  </a:extLst>
                </a:gridCol>
              </a:tblGrid>
              <a:tr h="965873">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p>
                      <a:pPr algn="ctr" fontAlgn="ct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2682045">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TC_29</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Reschedule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Change the date and/or time slot--&gt;Click “Save”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Observe the updated appointment details in the list</a:t>
                      </a:r>
                    </a:p>
                  </a:txBody>
                  <a:tcPr marL="7620" marR="7620" marT="7620" marB="0" anchor="ctr"/>
                </a:tc>
                <a:tc>
                  <a:txBody>
                    <a:bodyPr/>
                    <a:lstStyle/>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rPr>
                        <a:t>The appointment’s date/time is updated and displayed correctly</a:t>
                      </a:r>
                    </a:p>
                    <a:p>
                      <a:pPr algn="ctr" fontAlgn="b"/>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385677843"/>
                  </a:ext>
                </a:extLst>
              </a:tr>
              <a:tr h="241451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TC_30</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Cancel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appointment--&gt;Click “Cancel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Confirm the cancellation in the dialog</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Refresh or revisit the page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The appointment is removed from the list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34967195"/>
                  </a:ext>
                </a:extLst>
              </a:tr>
              <a:tr h="161190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US_16</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TC_31</a:t>
                      </a:r>
                    </a:p>
                  </a:txBody>
                  <a:tcPr marL="7620" marR="7620" marT="7620" marB="0" anchor="ctr"/>
                </a:tc>
                <a:tc>
                  <a:txBody>
                    <a:bodyPr/>
                    <a:lstStyle/>
                    <a:p>
                      <a:pPr lvl="2"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Recommend doctors to patients based on their condition</a:t>
                      </a:r>
                    </a:p>
                  </a:txBody>
                  <a:tcPr marL="7620" marR="7620" marT="7620" marB="0" anchor="ctr"/>
                </a:tc>
                <a:tc>
                  <a:txBody>
                    <a:bodyPr/>
                    <a:lstStyle/>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logs into the application--&gt;Patient selects or inputs their health condition.</a:t>
                      </a:r>
                    </a:p>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suggests a list of doctors specializing in that condition.</a:t>
                      </a:r>
                    </a:p>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views doctor profiles and optionally books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is shown a list of recommended doctors relevant to the condition provided.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507990883"/>
                  </a:ext>
                </a:extLst>
              </a:tr>
            </a:tbl>
          </a:graphicData>
        </a:graphic>
      </p:graphicFrame>
      <p:pic>
        <p:nvPicPr>
          <p:cNvPr id="5" name="Picture 4">
            <a:extLst>
              <a:ext uri="{FF2B5EF4-FFF2-40B4-BE49-F238E27FC236}">
                <a16:creationId xmlns:a16="http://schemas.microsoft.com/office/drawing/2014/main" id="{5F73706F-9DB3-C097-997C-2532C29783FA}"/>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20C464CA-67B0-A23F-322B-275B44159CA9}"/>
              </a:ext>
            </a:extLst>
          </p:cNvPr>
          <p:cNvSpPr>
            <a:spLocks noGrp="1"/>
          </p:cNvSpPr>
          <p:nvPr>
            <p:ph type="ctrTitle"/>
          </p:nvPr>
        </p:nvSpPr>
        <p:spPr>
          <a:xfrm>
            <a:off x="542699" y="281328"/>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1726002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66B74-52DB-3944-963B-7EF3293A9D4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707A28-40D9-FE94-8314-F31AE949046B}"/>
              </a:ext>
            </a:extLst>
          </p:cNvPr>
          <p:cNvGraphicFramePr>
            <a:graphicFrameLocks noGrp="1"/>
          </p:cNvGraphicFramePr>
          <p:nvPr>
            <p:extLst>
              <p:ext uri="{D42A27DB-BD31-4B8C-83A1-F6EECF244321}">
                <p14:modId xmlns:p14="http://schemas.microsoft.com/office/powerpoint/2010/main" val="676411699"/>
              </p:ext>
            </p:extLst>
          </p:nvPr>
        </p:nvGraphicFramePr>
        <p:xfrm>
          <a:off x="557447" y="1447544"/>
          <a:ext cx="17553571" cy="8641360"/>
        </p:xfrm>
        <a:graphic>
          <a:graphicData uri="http://schemas.openxmlformats.org/drawingml/2006/table">
            <a:tbl>
              <a:tblPr>
                <a:tableStyleId>{284E427A-3D55-4303-BF80-6455036E1DE7}</a:tableStyleId>
              </a:tblPr>
              <a:tblGrid>
                <a:gridCol w="1123868">
                  <a:extLst>
                    <a:ext uri="{9D8B030D-6E8A-4147-A177-3AD203B41FA5}">
                      <a16:colId xmlns:a16="http://schemas.microsoft.com/office/drawing/2014/main" val="3598314845"/>
                    </a:ext>
                  </a:extLst>
                </a:gridCol>
                <a:gridCol w="1356852">
                  <a:extLst>
                    <a:ext uri="{9D8B030D-6E8A-4147-A177-3AD203B41FA5}">
                      <a16:colId xmlns:a16="http://schemas.microsoft.com/office/drawing/2014/main" val="1924924713"/>
                    </a:ext>
                  </a:extLst>
                </a:gridCol>
                <a:gridCol w="3996813">
                  <a:extLst>
                    <a:ext uri="{9D8B030D-6E8A-4147-A177-3AD203B41FA5}">
                      <a16:colId xmlns:a16="http://schemas.microsoft.com/office/drawing/2014/main" val="2600316373"/>
                    </a:ext>
                  </a:extLst>
                </a:gridCol>
                <a:gridCol w="5515897">
                  <a:extLst>
                    <a:ext uri="{9D8B030D-6E8A-4147-A177-3AD203B41FA5}">
                      <a16:colId xmlns:a16="http://schemas.microsoft.com/office/drawing/2014/main" val="542057602"/>
                    </a:ext>
                  </a:extLst>
                </a:gridCol>
                <a:gridCol w="4139186">
                  <a:extLst>
                    <a:ext uri="{9D8B030D-6E8A-4147-A177-3AD203B41FA5}">
                      <a16:colId xmlns:a16="http://schemas.microsoft.com/office/drawing/2014/main" val="3738835545"/>
                    </a:ext>
                  </a:extLst>
                </a:gridCol>
                <a:gridCol w="1420955">
                  <a:extLst>
                    <a:ext uri="{9D8B030D-6E8A-4147-A177-3AD203B41FA5}">
                      <a16:colId xmlns:a16="http://schemas.microsoft.com/office/drawing/2014/main" val="3863239321"/>
                    </a:ext>
                  </a:extLst>
                </a:gridCol>
              </a:tblGrid>
              <a:tr h="879986">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p>
                      <a:pPr algn="ctr" fontAlgn="ct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1599991">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US_06</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TC_32</a:t>
                      </a:r>
                    </a:p>
                  </a:txBody>
                  <a:tcPr marL="7620" marR="7620" marT="7620" marB="0" anchor="ctr"/>
                </a:tc>
                <a:tc>
                  <a:txBody>
                    <a:bodyPr/>
                    <a:lstStyle/>
                    <a:p>
                      <a:pPr algn="ctr" fontAlgn="b"/>
                      <a:r>
                        <a:rPr lang="en-IN" sz="2000" dirty="0"/>
                        <a:t>Add medical history</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 in as a patient</a:t>
                      </a:r>
                    </a:p>
                    <a:p>
                      <a:pPr marL="457200" indent="-457200" algn="ctr" fontAlgn="b">
                        <a:buFont typeface="+mj-lt"/>
                        <a:buAutoNum type="arabicPeriod"/>
                      </a:pPr>
                      <a:r>
                        <a:rPr lang="en-US" sz="2000" dirty="0"/>
                        <a:t>Navigate to profile or medical history section</a:t>
                      </a:r>
                    </a:p>
                    <a:p>
                      <a:pPr marL="457200" indent="-457200" algn="ctr" fontAlgn="b">
                        <a:buFont typeface="+mj-lt"/>
                        <a:buAutoNum type="arabicPeriod"/>
                      </a:pPr>
                      <a:r>
                        <a:rPr lang="en-US" sz="2000" dirty="0"/>
                        <a:t>Click "Add History“</a:t>
                      </a:r>
                    </a:p>
                    <a:p>
                      <a:pPr marL="457200" indent="-457200" algn="ctr" fontAlgn="b">
                        <a:buFont typeface="+mj-lt"/>
                        <a:buAutoNum type="arabicPeriod"/>
                      </a:pPr>
                      <a:r>
                        <a:rPr lang="en-US" sz="2000" dirty="0"/>
                        <a:t>Enter health issue, treatment, status</a:t>
                      </a:r>
                    </a:p>
                    <a:p>
                      <a:pPr marL="457200" indent="-457200" algn="ctr" fontAlgn="b">
                        <a:buFont typeface="+mj-lt"/>
                        <a:buAutoNum type="arabicPeriod"/>
                      </a:pPr>
                      <a:r>
                        <a:rPr lang="en-US" sz="2000" dirty="0"/>
                        <a:t>Save</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Medical history is saved and visible in the patient's profile</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34967195"/>
                  </a:ext>
                </a:extLst>
              </a:tr>
              <a:tr h="1463361">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TC_33</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doctor and verify booked appointments are shown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a new doctor--&gt; Complete onboarding</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Navigate to Doctor Dashboard--&gt; View availability calendar and select date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on booked time slot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Booked appointments are displayed correctly with patient details in a dialog.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507990883"/>
                  </a:ext>
                </a:extLst>
              </a:tr>
              <a:tr h="196332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US_25</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TC_34</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Verify doctor receives notification on patient appointment booking/cancellation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Log in as a doctor--&gt;Patient logs in and books an appointment with this doctor</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checks for notification</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cancels the appointment--&gt;Doctor checks for cancellation notification</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notifications when appointment is booked and when it is cancelled.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794804276"/>
                  </a:ext>
                </a:extLst>
              </a:tr>
              <a:tr h="196332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US_19</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TC_30</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Manage doctor profile (specialty, availability, preferences)</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signup page--&gt; Fill signup form--&gt;Click signup</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Select Doctor role--&gt;Fill onboarding details--&gt; Submit onboarding</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profile page--&gt;Upload profile image--&gt;Update details</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Save profile--&gt;Upload verification document--&gt;Confirm upload"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Profile image updated, details saved correctly, and verification document uploaded successfully</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Pass</a:t>
                      </a:r>
                    </a:p>
                  </a:txBody>
                  <a:tcPr marL="7620" marR="7620" marT="7620" marB="0" anchor="ctr"/>
                </a:tc>
                <a:extLst>
                  <a:ext uri="{0D108BD9-81ED-4DB2-BD59-A6C34878D82A}">
                    <a16:rowId xmlns:a16="http://schemas.microsoft.com/office/drawing/2014/main" val="3672478237"/>
                  </a:ext>
                </a:extLst>
              </a:tr>
            </a:tbl>
          </a:graphicData>
        </a:graphic>
      </p:graphicFrame>
      <p:pic>
        <p:nvPicPr>
          <p:cNvPr id="5" name="Picture 4">
            <a:extLst>
              <a:ext uri="{FF2B5EF4-FFF2-40B4-BE49-F238E27FC236}">
                <a16:creationId xmlns:a16="http://schemas.microsoft.com/office/drawing/2014/main" id="{658AB3EA-706D-DD74-D57F-9D6607F6FAB0}"/>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570ECE03-CE0E-1A1D-478F-27D9D01BA30F}"/>
              </a:ext>
            </a:extLst>
          </p:cNvPr>
          <p:cNvSpPr>
            <a:spLocks noGrp="1"/>
          </p:cNvSpPr>
          <p:nvPr>
            <p:ph type="ctrTitle"/>
          </p:nvPr>
        </p:nvSpPr>
        <p:spPr>
          <a:xfrm>
            <a:off x="421021" y="364457"/>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6072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EC04-3226-C9E8-F5F2-A833893BE1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681E95-3BEB-9C24-BABF-78B5874D3E4F}"/>
              </a:ext>
            </a:extLst>
          </p:cNvPr>
          <p:cNvSpPr>
            <a:spLocks noGrp="1"/>
          </p:cNvSpPr>
          <p:nvPr>
            <p:ph type="ctrTitle"/>
          </p:nvPr>
        </p:nvSpPr>
        <p:spPr>
          <a:xfrm>
            <a:off x="225078" y="307118"/>
            <a:ext cx="11998500" cy="1470000"/>
          </a:xfrm>
        </p:spPr>
        <p:txBody>
          <a:bodyPr/>
          <a:lstStyle/>
          <a:p>
            <a:pPr algn="l"/>
            <a:r>
              <a:rPr lang="en-US" dirty="0"/>
              <a:t>SPRINT 2 STORIES COMPLETED</a:t>
            </a:r>
            <a:endParaRPr lang="en-US" u="sng" dirty="0"/>
          </a:p>
        </p:txBody>
      </p:sp>
      <p:graphicFrame>
        <p:nvGraphicFramePr>
          <p:cNvPr id="4" name="Table 3">
            <a:extLst>
              <a:ext uri="{FF2B5EF4-FFF2-40B4-BE49-F238E27FC236}">
                <a16:creationId xmlns:a16="http://schemas.microsoft.com/office/drawing/2014/main" id="{53FDBB21-FDC6-D2AA-7EAB-6600759DAC02}"/>
              </a:ext>
            </a:extLst>
          </p:cNvPr>
          <p:cNvGraphicFramePr>
            <a:graphicFrameLocks noGrp="1"/>
          </p:cNvGraphicFramePr>
          <p:nvPr>
            <p:extLst>
              <p:ext uri="{D42A27DB-BD31-4B8C-83A1-F6EECF244321}">
                <p14:modId xmlns:p14="http://schemas.microsoft.com/office/powerpoint/2010/main" val="3781489557"/>
              </p:ext>
            </p:extLst>
          </p:nvPr>
        </p:nvGraphicFramePr>
        <p:xfrm>
          <a:off x="326571" y="1687287"/>
          <a:ext cx="17645742" cy="7900367"/>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132113">
                <a:tc>
                  <a:txBody>
                    <a:bodyPr/>
                    <a:lstStyle/>
                    <a:p>
                      <a:pPr algn="ctr" fontAlgn="ctr"/>
                      <a:r>
                        <a:rPr lang="en-US" sz="2000" b="0" u="none" strike="noStrike" dirty="0">
                          <a:effectLst/>
                        </a:rPr>
                        <a:t>USER ID</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US_02</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mj-lt"/>
                        </a:rPr>
                        <a:t>As a patient, I want to reset my password in case I forget it.</a:t>
                      </a:r>
                    </a:p>
                  </a:txBody>
                  <a:tcPr marL="7620" marR="7620" marT="7620" marB="0" anchor="ctr"/>
                </a:tc>
                <a:tc>
                  <a:txBody>
                    <a:bodyPr/>
                    <a:lstStyle/>
                    <a:p>
                      <a:pPr algn="ctr" fontAlgn="ctr"/>
                      <a:r>
                        <a:rPr lang="en-US" sz="2000" u="none" strike="noStrike" dirty="0">
                          <a:effectLst/>
                          <a:latin typeface="+mn-lt"/>
                        </a:rPr>
                        <a:t>Patient can reset password via email link after identity verification.</a:t>
                      </a:r>
                      <a:endParaRPr lang="en-US" sz="2000" b="0" i="0" u="none" strike="noStrike" dirty="0">
                        <a:solidFill>
                          <a:srgbClr val="000000"/>
                        </a:solidFill>
                        <a:effectLst/>
                        <a:latin typeface="+mn-lt"/>
                      </a:endParaRPr>
                    </a:p>
                  </a:txBody>
                  <a:tcPr marL="1987" marR="1987" marT="1987" marB="0" anchor="ctr"/>
                </a:tc>
                <a:tc>
                  <a:txBody>
                    <a:bodyPr/>
                    <a:lstStyle/>
                    <a:p>
                      <a:pPr algn="l" fontAlgn="ctr"/>
                      <a:r>
                        <a:rPr lang="en-IN" sz="2000" b="0" i="0" u="none" strike="noStrike" dirty="0">
                          <a:solidFill>
                            <a:srgbClr val="000000"/>
                          </a:solidFill>
                          <a:effectLst/>
                          <a:latin typeface="+mj-lt"/>
                        </a:rPr>
                        <a:t>Password reset functionality</a:t>
                      </a:r>
                    </a:p>
                  </a:txBody>
                  <a:tcPr marL="7620" marR="7620" marT="7620"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medical history,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create and update personal profile with validated fields.</a:t>
                      </a:r>
                    </a:p>
                  </a:txBody>
                  <a:tcPr marL="7620" marR="7620" marT="7620" marB="0" anchor="b"/>
                </a:tc>
                <a:tc>
                  <a:txBody>
                    <a:bodyPr/>
                    <a:lstStyle/>
                    <a:p>
                      <a:pPr algn="ctr" fontAlgn="ctr"/>
                      <a:r>
                        <a:rPr lang="en-US" sz="2000" u="none" strike="noStrike">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a:solidFill>
                            <a:srgbClr val="000000"/>
                          </a:solidFill>
                          <a:effectLst/>
                          <a:latin typeface="+mn-lt"/>
                        </a:rPr>
                        <a:t>US_6</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share my medical history with doctors for better diagnosis.</a:t>
                      </a:r>
                    </a:p>
                  </a:txBody>
                  <a:tcPr marL="7620" marR="7620" marT="7620" marB="0" anchor="ctr"/>
                </a:tc>
                <a:tc>
                  <a:txBody>
                    <a:bodyPr/>
                    <a:lstStyle/>
                    <a:p>
                      <a:pPr algn="ctr" fontAlgn="b"/>
                      <a:r>
                        <a:rPr lang="en-US" sz="2000" b="0" i="0" u="none" strike="noStrike" dirty="0">
                          <a:solidFill>
                            <a:srgbClr val="000000"/>
                          </a:solidFill>
                          <a:effectLst/>
                          <a:latin typeface="+mn-lt"/>
                        </a:rPr>
                        <a:t>Patient can share selected medical records with doctors before or during appointments.</a:t>
                      </a:r>
                    </a:p>
                  </a:txBody>
                  <a:tcPr marL="7620" marR="7620" marT="7620" marB="0" anchor="b"/>
                </a:tc>
                <a:tc>
                  <a:txBody>
                    <a:bodyPr/>
                    <a:lstStyle/>
                    <a:p>
                      <a:pPr algn="ctr" fontAlgn="ctr"/>
                      <a:r>
                        <a:rPr lang="en-US" sz="2000" b="0" i="0" u="none" strike="noStrike">
                          <a:solidFill>
                            <a:srgbClr val="000000"/>
                          </a:solidFill>
                          <a:effectLst/>
                          <a:latin typeface="+mn-lt"/>
                        </a:rPr>
                        <a:t>Share medical history with doctors</a:t>
                      </a:r>
                    </a:p>
                  </a:txBody>
                  <a:tcPr marL="7620" marR="7620" marT="7620" marB="0" anchor="ctr"/>
                </a:tc>
                <a:tc>
                  <a:txBody>
                    <a:bodyPr/>
                    <a:lstStyle/>
                    <a:p>
                      <a:pPr algn="ctr" fontAlgn="ctr"/>
                      <a:r>
                        <a:rPr lang="en-IN" sz="2000" b="0" i="0" u="none" strike="noStrike" dirty="0">
                          <a:solidFill>
                            <a:srgbClr val="000000"/>
                          </a:solidFill>
                          <a:effectLst/>
                          <a:latin typeface="+mn-lt"/>
                        </a:rPr>
                        <a:t> 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a:solidFill>
                            <a:srgbClr val="000000"/>
                          </a:solidFill>
                          <a:effectLst/>
                          <a:latin typeface="+mn-lt"/>
                        </a:rPr>
                        <a:t>US_7</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schedule an appointment with a doctor based on available time slots.</a:t>
                      </a:r>
                    </a:p>
                  </a:txBody>
                  <a:tcPr marL="7620" marR="7620" marT="7620" marB="0" anchor="ctr"/>
                </a:tc>
                <a:tc>
                  <a:txBody>
                    <a:bodyPr/>
                    <a:lstStyle/>
                    <a:p>
                      <a:pPr algn="ctr" fontAlgn="b"/>
                      <a:r>
                        <a:rPr lang="en-US" sz="2000" b="0" i="0" u="none" strike="noStrike" dirty="0">
                          <a:solidFill>
                            <a:srgbClr val="000000"/>
                          </a:solidFill>
                          <a:effectLst/>
                          <a:latin typeface="+mn-lt"/>
                        </a:rPr>
                        <a:t>Patient can select doctor, date, and time to schedule an appointment with confirmation.</a:t>
                      </a:r>
                    </a:p>
                  </a:txBody>
                  <a:tcPr marL="7620" marR="7620" marT="7620" marB="0" anchor="b"/>
                </a:tc>
                <a:tc>
                  <a:txBody>
                    <a:bodyPr/>
                    <a:lstStyle/>
                    <a:p>
                      <a:pPr algn="ctr" fontAlgn="ctr"/>
                      <a:r>
                        <a:rPr lang="en-IN" sz="2000" b="0" i="0" u="none" strike="noStrike">
                          <a:solidFill>
                            <a:srgbClr val="000000"/>
                          </a:solidFill>
                          <a:effectLst/>
                          <a:latin typeface="+mn-lt"/>
                        </a:rPr>
                        <a:t>Appointment scheduling via Uheal.</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4274532379"/>
                  </a:ext>
                </a:extLst>
              </a:tr>
              <a:tr h="1099800">
                <a:tc>
                  <a:txBody>
                    <a:bodyPr/>
                    <a:lstStyle/>
                    <a:p>
                      <a:pPr algn="ctr" fontAlgn="ctr"/>
                      <a:r>
                        <a:rPr lang="en-IN" sz="2000" b="0" i="0" u="none" strike="noStrike">
                          <a:solidFill>
                            <a:srgbClr val="000000"/>
                          </a:solidFill>
                          <a:effectLst/>
                          <a:latin typeface="+mn-lt"/>
                        </a:rPr>
                        <a:t>US_9</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appointment confirmation via email or SMS.</a:t>
                      </a:r>
                    </a:p>
                  </a:txBody>
                  <a:tcPr marL="7620" marR="7620" marT="7620" marB="0" anchor="ctr"/>
                </a:tc>
                <a:tc>
                  <a:txBody>
                    <a:bodyPr/>
                    <a:lstStyle/>
                    <a:p>
                      <a:pPr algn="ctr" fontAlgn="b"/>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txBody>
                  <a:tcPr marL="7620" marR="7620" marT="7620" marB="0" anchor="b"/>
                </a:tc>
                <a:tc>
                  <a:txBody>
                    <a:bodyPr/>
                    <a:lstStyle/>
                    <a:p>
                      <a:pPr algn="ctr" fontAlgn="ctr"/>
                      <a:r>
                        <a:rPr lang="en-US" sz="2000" b="0" i="0" u="none" strike="noStrike">
                          <a:solidFill>
                            <a:srgbClr val="000000"/>
                          </a:solidFill>
                          <a:effectLst/>
                          <a:latin typeface="+mn-lt"/>
                        </a:rPr>
                        <a:t>Appointment confirmation via email/SMS via Uheal.</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2792628284"/>
                  </a:ext>
                </a:extLst>
              </a:tr>
              <a:tr h="1099800">
                <a:tc>
                  <a:txBody>
                    <a:bodyPr/>
                    <a:lstStyle/>
                    <a:p>
                      <a:pPr algn="ctr" fontAlgn="ctr"/>
                      <a:r>
                        <a:rPr lang="en-IN" sz="2000" b="0" i="0" u="none" strike="noStrike">
                          <a:solidFill>
                            <a:srgbClr val="000000"/>
                          </a:solidFill>
                          <a:effectLst/>
                          <a:latin typeface="+mn-lt"/>
                        </a:rPr>
                        <a:t>US_10</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reschedule or cancel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ctr"/>
                      <a:r>
                        <a:rPr lang="en-US" sz="2000" b="0" i="0" u="none" strike="noStrike">
                          <a:solidFill>
                            <a:srgbClr val="000000"/>
                          </a:solidFill>
                          <a:effectLst/>
                          <a:latin typeface="+mn-lt"/>
                        </a:rPr>
                        <a:t>Reschedule or cancel appointments via Uheal.</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DA944FCE-EE3C-8837-3B78-FC86FBC76CA1}"/>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02058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ML AI</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6842317" y="10961"/>
            <a:ext cx="1484214" cy="1670620"/>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0DD5-8208-9D6E-B467-18E973B93B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70418C-8FC1-4CB3-98C0-980DB743EFF9}"/>
              </a:ext>
            </a:extLst>
          </p:cNvPr>
          <p:cNvSpPr>
            <a:spLocks noGrp="1"/>
          </p:cNvSpPr>
          <p:nvPr>
            <p:ph type="ctrTitle"/>
          </p:nvPr>
        </p:nvSpPr>
        <p:spPr>
          <a:xfrm>
            <a:off x="225078" y="307118"/>
            <a:ext cx="11998500" cy="1470000"/>
          </a:xfrm>
        </p:spPr>
        <p:txBody>
          <a:bodyPr/>
          <a:lstStyle/>
          <a:p>
            <a:pPr algn="l"/>
            <a:r>
              <a:rPr lang="en-US" dirty="0"/>
              <a:t>SPRINT 2 STORIES COMPLETED</a:t>
            </a:r>
            <a:endParaRPr lang="en-US" u="sng" dirty="0"/>
          </a:p>
        </p:txBody>
      </p:sp>
      <p:graphicFrame>
        <p:nvGraphicFramePr>
          <p:cNvPr id="4" name="Table 3">
            <a:extLst>
              <a:ext uri="{FF2B5EF4-FFF2-40B4-BE49-F238E27FC236}">
                <a16:creationId xmlns:a16="http://schemas.microsoft.com/office/drawing/2014/main" id="{8CFB7DD0-B1AD-0B7A-822C-55AFDCB0C39F}"/>
              </a:ext>
            </a:extLst>
          </p:cNvPr>
          <p:cNvGraphicFramePr>
            <a:graphicFrameLocks noGrp="1"/>
          </p:cNvGraphicFramePr>
          <p:nvPr>
            <p:extLst>
              <p:ext uri="{D42A27DB-BD31-4B8C-83A1-F6EECF244321}">
                <p14:modId xmlns:p14="http://schemas.microsoft.com/office/powerpoint/2010/main" val="252376409"/>
              </p:ext>
            </p:extLst>
          </p:nvPr>
        </p:nvGraphicFramePr>
        <p:xfrm>
          <a:off x="326571" y="1687287"/>
          <a:ext cx="17645742" cy="67682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l"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l" fontAlgn="ctr"/>
                      <a:r>
                        <a:rPr lang="en-IN" sz="2000" b="0" i="0" u="none" strike="noStrike" dirty="0">
                          <a:solidFill>
                            <a:srgbClr val="000000"/>
                          </a:solidFill>
                          <a:effectLst/>
                          <a:latin typeface="+mn-lt"/>
                        </a:rPr>
                        <a:t>US_16</a:t>
                      </a:r>
                    </a:p>
                  </a:txBody>
                  <a:tcPr marL="7620" marR="7620" marT="7620" marB="0" anchor="ctr"/>
                </a:tc>
                <a:tc>
                  <a:txBody>
                    <a:bodyPr/>
                    <a:lstStyle/>
                    <a:p>
                      <a:pPr algn="l" fontAlgn="ctr"/>
                      <a:r>
                        <a:rPr lang="en-US" sz="2000" b="0" i="0" u="none" strike="noStrike" dirty="0">
                          <a:solidFill>
                            <a:srgbClr val="000000"/>
                          </a:solidFill>
                          <a:effectLst/>
                          <a:latin typeface="+mn-lt"/>
                        </a:rPr>
                        <a:t>As a patient, I want recommend doctors based on my condition.</a:t>
                      </a:r>
                    </a:p>
                  </a:txBody>
                  <a:tcPr marL="7620" marR="7620" marT="7620" marB="0" anchor="ctr"/>
                </a:tc>
                <a:tc>
                  <a:txBody>
                    <a:bodyPr/>
                    <a:lstStyle/>
                    <a:p>
                      <a:pPr algn="ctr" fontAlgn="ctr"/>
                      <a:r>
                        <a:rPr lang="en-US" sz="2000" u="none" strike="noStrike" dirty="0">
                          <a:effectLst/>
                        </a:rPr>
                        <a:t>Patient can enter their symptoms, and the system will use AI to suggest the best doctor.</a:t>
                      </a:r>
                      <a:endParaRPr lang="en-US" sz="2000" b="0" i="0" u="none" strike="noStrike" dirty="0">
                        <a:solidFill>
                          <a:srgbClr val="000000"/>
                        </a:solidFill>
                        <a:effectLst/>
                        <a:latin typeface="Aptos" panose="020B0004020202020204" pitchFamily="34" charset="0"/>
                      </a:endParaRPr>
                    </a:p>
                  </a:txBody>
                  <a:tcPr marL="7620" marR="7620" marT="7620" marB="0" anchor="ctr"/>
                </a:tc>
                <a:tc>
                  <a:txBody>
                    <a:bodyPr/>
                    <a:lstStyle/>
                    <a:p>
                      <a:pPr algn="l" fontAlgn="ctr"/>
                      <a:r>
                        <a:rPr lang="en-IN" sz="2000" b="0" i="0" u="none" strike="noStrike">
                          <a:solidFill>
                            <a:srgbClr val="000000"/>
                          </a:solidFill>
                          <a:effectLst/>
                          <a:latin typeface="+mn-lt"/>
                        </a:rPr>
                        <a:t>AI doctor recommendations based on condition.</a:t>
                      </a:r>
                    </a:p>
                  </a:txBody>
                  <a:tcPr marL="7620" marR="7620" marT="7620" marB="0" anchor="ctr"/>
                </a:tc>
                <a:tc>
                  <a:txBody>
                    <a:bodyPr/>
                    <a:lstStyle/>
                    <a:p>
                      <a:pPr algn="ctr" fontAlgn="ctr"/>
                      <a:r>
                        <a:rPr lang="en-IN" sz="2000" b="0" i="0" u="none" strike="noStrike" dirty="0">
                          <a:solidFill>
                            <a:srgbClr val="000000"/>
                          </a:solidFill>
                          <a:effectLst/>
                          <a:latin typeface="+mn-lt"/>
                        </a:rPr>
                        <a:t>1 </a:t>
                      </a:r>
                    </a:p>
                  </a:txBody>
                  <a:tcPr marL="7620" marR="7620" marT="7620" marB="0" anchor="ctr"/>
                </a:tc>
                <a:extLst>
                  <a:ext uri="{0D108BD9-81ED-4DB2-BD59-A6C34878D82A}">
                    <a16:rowId xmlns:a16="http://schemas.microsoft.com/office/drawing/2014/main" val="2076143521"/>
                  </a:ext>
                </a:extLst>
              </a:tr>
              <a:tr h="1099800">
                <a:tc>
                  <a:txBody>
                    <a:bodyPr/>
                    <a:lstStyle/>
                    <a:p>
                      <a:pPr algn="l" fontAlgn="ctr"/>
                      <a:r>
                        <a:rPr lang="en-IN" sz="2000" b="0" i="0" u="none" strike="noStrike">
                          <a:solidFill>
                            <a:srgbClr val="000000"/>
                          </a:solidFill>
                          <a:effectLst/>
                          <a:latin typeface="+mn-lt"/>
                        </a:rPr>
                        <a:t>US_19</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manage my profile, including my specialty, availability, and appointment preferences.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l" fontAlgn="ctr"/>
                      <a:r>
                        <a:rPr lang="en-IN" sz="2000" b="0" i="0" u="none" strike="noStrike">
                          <a:solidFill>
                            <a:srgbClr val="000000"/>
                          </a:solidFill>
                          <a:effectLst/>
                          <a:latin typeface="+mn-lt"/>
                        </a:rPr>
                        <a:t>Doctor profile management</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3141903252"/>
                  </a:ext>
                </a:extLst>
              </a:tr>
              <a:tr h="1099800">
                <a:tc>
                  <a:txBody>
                    <a:bodyPr/>
                    <a:lstStyle/>
                    <a:p>
                      <a:pPr algn="l" fontAlgn="ctr"/>
                      <a:r>
                        <a:rPr lang="en-IN" sz="2000" b="0" i="0" u="none" strike="noStrike">
                          <a:solidFill>
                            <a:srgbClr val="000000"/>
                          </a:solidFill>
                          <a:effectLst/>
                          <a:latin typeface="+mn-lt"/>
                        </a:rPr>
                        <a:t>US_20</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see a list of my upcoming and past appointments.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rPr>
                        <a:t>  </a:t>
                      </a:r>
                      <a:r>
                        <a:rPr lang="en-US" sz="2000" b="0" i="0" u="none" strike="noStrike" dirty="0">
                          <a:solidFill>
                            <a:srgbClr val="000000"/>
                          </a:solidFill>
                          <a:effectLst/>
                          <a:latin typeface="Aptos" panose="020B0004020202020204" pitchFamily="34" charset="0"/>
                        </a:rPr>
                        <a:t>Appointment Scheduling</a:t>
                      </a:r>
                      <a:endParaRPr lang="en-IN" sz="2000" b="0" i="0" u="none" strike="noStrike" dirty="0">
                        <a:solidFill>
                          <a:srgbClr val="000000"/>
                        </a:solidFill>
                        <a:effectLst/>
                        <a:latin typeface="+mn-lt"/>
                      </a:endParaRPr>
                    </a:p>
                    <a:p>
                      <a:pPr algn="l" fontAlgn="ctr"/>
                      <a:endParaRPr lang="en-IN" sz="2000" b="0" i="0" u="none" strike="noStrike" dirty="0">
                        <a:solidFill>
                          <a:srgbClr val="000000"/>
                        </a:solidFill>
                        <a:effectLst/>
                        <a:latin typeface="+mn-lt"/>
                      </a:endParaRPr>
                    </a:p>
                  </a:txBody>
                  <a:tcPr marL="7620" marR="7620" marT="7620" marB="0" anchor="ctr"/>
                </a:tc>
                <a:tc>
                  <a:txBody>
                    <a:bodyPr/>
                    <a:lstStyle/>
                    <a:p>
                      <a:pPr algn="ctr" fontAlgn="ctr"/>
                      <a:r>
                        <a:rPr lang="en-IN" sz="2000" b="0" i="0" u="none" strike="noStrike" dirty="0">
                          <a:solidFill>
                            <a:srgbClr val="000000"/>
                          </a:solidFill>
                          <a:effectLst/>
                          <a:latin typeface="+mn-lt"/>
                        </a:rPr>
                        <a:t> 2</a:t>
                      </a:r>
                    </a:p>
                    <a:p>
                      <a:pPr algn="ctr" fontAlgn="ctr"/>
                      <a:endParaRPr lang="en-IN" sz="20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US_21</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manage my patients' health records and notes.</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p>
                      <a:pPr algn="ctr" fontAlgn="ctr"/>
                      <a:r>
                        <a:rPr lang="en-US" sz="2000" b="0" i="0" u="none" strike="noStrike" dirty="0">
                          <a:solidFill>
                            <a:srgbClr val="000000"/>
                          </a:solidFill>
                          <a:effectLst/>
                          <a:latin typeface="+mn-lt"/>
                        </a:rPr>
                        <a:t>.</a:t>
                      </a:r>
                    </a:p>
                  </a:txBody>
                  <a:tcPr marL="7620" marR="7620" marT="7620" marB="0" anchor="ctr"/>
                </a:tc>
                <a:tc>
                  <a:txBody>
                    <a:bodyPr/>
                    <a:lstStyle/>
                    <a:p>
                      <a:pPr algn="ctr" fontAlgn="ctr"/>
                      <a:r>
                        <a:rPr lang="en-US" sz="2000" b="0" i="0" u="none" strike="noStrike">
                          <a:solidFill>
                            <a:srgbClr val="000000"/>
                          </a:solidFill>
                          <a:effectLst/>
                          <a:latin typeface="+mn-lt"/>
                        </a:rPr>
                        <a:t>Manage patient health records and notes can be done with one card</a:t>
                      </a:r>
                    </a:p>
                  </a:txBody>
                  <a:tcPr marL="7620" marR="7620" marT="7620" marB="0" anchor="ctr"/>
                </a:tc>
                <a:tc>
                  <a:txBody>
                    <a:bodyPr/>
                    <a:lstStyle/>
                    <a:p>
                      <a:pPr algn="ctr" fontAlgn="ctr"/>
                      <a:r>
                        <a:rPr lang="en-IN" sz="2000" b="0" i="0" u="none" strike="noStrike" dirty="0">
                          <a:solidFill>
                            <a:srgbClr val="000000"/>
                          </a:solidFill>
                          <a:effectLst/>
                          <a:latin typeface="+mn-lt"/>
                        </a:rPr>
                        <a:t>3 </a:t>
                      </a:r>
                    </a:p>
                  </a:txBody>
                  <a:tcPr marL="7620" marR="7620" marT="7620" marB="0" anchor="ctr"/>
                </a:tc>
                <a:extLst>
                  <a:ext uri="{0D108BD9-81ED-4DB2-BD59-A6C34878D82A}">
                    <a16:rowId xmlns:a16="http://schemas.microsoft.com/office/drawing/2014/main" val="4274532379"/>
                  </a:ext>
                </a:extLst>
              </a:tr>
              <a:tr h="1099800">
                <a:tc>
                  <a:txBody>
                    <a:bodyPr/>
                    <a:lstStyle/>
                    <a:p>
                      <a:pPr algn="l" fontAlgn="ctr"/>
                      <a:r>
                        <a:rPr lang="en-IN" sz="2000" b="0" i="0" u="none" strike="noStrike" dirty="0">
                          <a:solidFill>
                            <a:srgbClr val="000000"/>
                          </a:solidFill>
                          <a:effectLst/>
                          <a:latin typeface="+mn-lt"/>
                        </a:rPr>
                        <a:t>US_25</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receive notifications when a patient books or cancels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ctr"/>
                </a:tc>
                <a:tc>
                  <a:txBody>
                    <a:bodyPr/>
                    <a:lstStyle/>
                    <a:p>
                      <a:pPr algn="l" fontAlgn="ctr"/>
                      <a:r>
                        <a:rPr lang="en-IN" sz="2000" b="0" i="0" u="none" strike="noStrike" dirty="0">
                          <a:solidFill>
                            <a:srgbClr val="000000"/>
                          </a:solidFill>
                          <a:effectLst/>
                          <a:latin typeface="+mn-lt"/>
                        </a:rPr>
                        <a:t>Receive notifications for appointments</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591619599"/>
                  </a:ext>
                </a:extLst>
              </a:tr>
            </a:tbl>
          </a:graphicData>
        </a:graphic>
      </p:graphicFrame>
      <p:pic>
        <p:nvPicPr>
          <p:cNvPr id="5" name="Picture 4">
            <a:extLst>
              <a:ext uri="{FF2B5EF4-FFF2-40B4-BE49-F238E27FC236}">
                <a16:creationId xmlns:a16="http://schemas.microsoft.com/office/drawing/2014/main" id="{5BA2B4EA-10B1-9331-5C0B-8FE4F4C80D51}"/>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272498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C4060-E271-EDB8-D74A-C5464EE11F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78D793-4528-E31C-6AD5-70A1B5EFBA2B}"/>
              </a:ext>
            </a:extLst>
          </p:cNvPr>
          <p:cNvSpPr>
            <a:spLocks noGrp="1"/>
          </p:cNvSpPr>
          <p:nvPr>
            <p:ph type="ctrTitle"/>
          </p:nvPr>
        </p:nvSpPr>
        <p:spPr>
          <a:xfrm>
            <a:off x="225078" y="307118"/>
            <a:ext cx="11998500" cy="1470000"/>
          </a:xfrm>
        </p:spPr>
        <p:txBody>
          <a:bodyPr/>
          <a:lstStyle/>
          <a:p>
            <a:pPr algn="l"/>
            <a:r>
              <a:rPr lang="en-US" dirty="0"/>
              <a:t>SPRINT 2 STORIES NOT COMPLETED</a:t>
            </a:r>
            <a:endParaRPr lang="en-US" u="sng" dirty="0"/>
          </a:p>
        </p:txBody>
      </p:sp>
      <p:graphicFrame>
        <p:nvGraphicFramePr>
          <p:cNvPr id="4" name="Table 3">
            <a:extLst>
              <a:ext uri="{FF2B5EF4-FFF2-40B4-BE49-F238E27FC236}">
                <a16:creationId xmlns:a16="http://schemas.microsoft.com/office/drawing/2014/main" id="{C63FE011-F77C-448A-3E8E-695C5E76FB8D}"/>
              </a:ext>
            </a:extLst>
          </p:cNvPr>
          <p:cNvGraphicFramePr>
            <a:graphicFrameLocks noGrp="1"/>
          </p:cNvGraphicFramePr>
          <p:nvPr>
            <p:extLst>
              <p:ext uri="{D42A27DB-BD31-4B8C-83A1-F6EECF244321}">
                <p14:modId xmlns:p14="http://schemas.microsoft.com/office/powerpoint/2010/main" val="3509035193"/>
              </p:ext>
            </p:extLst>
          </p:nvPr>
        </p:nvGraphicFramePr>
        <p:xfrm>
          <a:off x="312532" y="1777118"/>
          <a:ext cx="17695249" cy="5795474"/>
        </p:xfrm>
        <a:graphic>
          <a:graphicData uri="http://schemas.openxmlformats.org/drawingml/2006/table">
            <a:tbl>
              <a:tblPr>
                <a:tableStyleId>{284E427A-3D55-4303-BF80-6455036E1DE7}</a:tableStyleId>
              </a:tblPr>
              <a:tblGrid>
                <a:gridCol w="894681">
                  <a:extLst>
                    <a:ext uri="{9D8B030D-6E8A-4147-A177-3AD203B41FA5}">
                      <a16:colId xmlns:a16="http://schemas.microsoft.com/office/drawing/2014/main" val="2056410837"/>
                    </a:ext>
                  </a:extLst>
                </a:gridCol>
                <a:gridCol w="4742067">
                  <a:extLst>
                    <a:ext uri="{9D8B030D-6E8A-4147-A177-3AD203B41FA5}">
                      <a16:colId xmlns:a16="http://schemas.microsoft.com/office/drawing/2014/main" val="700365283"/>
                    </a:ext>
                  </a:extLst>
                </a:gridCol>
                <a:gridCol w="6360158">
                  <a:extLst>
                    <a:ext uri="{9D8B030D-6E8A-4147-A177-3AD203B41FA5}">
                      <a16:colId xmlns:a16="http://schemas.microsoft.com/office/drawing/2014/main" val="2836419449"/>
                    </a:ext>
                  </a:extLst>
                </a:gridCol>
                <a:gridCol w="2907872">
                  <a:extLst>
                    <a:ext uri="{9D8B030D-6E8A-4147-A177-3AD203B41FA5}">
                      <a16:colId xmlns:a16="http://schemas.microsoft.com/office/drawing/2014/main" val="750290775"/>
                    </a:ext>
                  </a:extLst>
                </a:gridCol>
                <a:gridCol w="1032323">
                  <a:extLst>
                    <a:ext uri="{9D8B030D-6E8A-4147-A177-3AD203B41FA5}">
                      <a16:colId xmlns:a16="http://schemas.microsoft.com/office/drawing/2014/main" val="2653731967"/>
                    </a:ext>
                  </a:extLst>
                </a:gridCol>
                <a:gridCol w="1758148">
                  <a:extLst>
                    <a:ext uri="{9D8B030D-6E8A-4147-A177-3AD203B41FA5}">
                      <a16:colId xmlns:a16="http://schemas.microsoft.com/office/drawing/2014/main" val="602736396"/>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FEATURE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b="0" i="0" u="none" strike="noStrike" dirty="0">
                          <a:solidFill>
                            <a:srgbClr val="000000"/>
                          </a:solidFill>
                          <a:effectLst/>
                          <a:latin typeface="Aptos" panose="020B0004020202020204" pitchFamily="34" charset="0"/>
                        </a:rPr>
                        <a:t>Completed Points</a:t>
                      </a: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 5</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4274532379"/>
                  </a:ext>
                </a:extLst>
              </a:tr>
            </a:tbl>
          </a:graphicData>
        </a:graphic>
      </p:graphicFrame>
      <p:pic>
        <p:nvPicPr>
          <p:cNvPr id="5" name="Picture 4">
            <a:extLst>
              <a:ext uri="{FF2B5EF4-FFF2-40B4-BE49-F238E27FC236}">
                <a16:creationId xmlns:a16="http://schemas.microsoft.com/office/drawing/2014/main" id="{A8A6AB60-AB20-A711-B4B1-E969CCBAADF2}"/>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230916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EAE3-32DB-C9F1-9C34-408433780519}"/>
              </a:ext>
            </a:extLst>
          </p:cNvPr>
          <p:cNvSpPr>
            <a:spLocks noGrp="1"/>
          </p:cNvSpPr>
          <p:nvPr>
            <p:ph type="ctrTitle"/>
          </p:nvPr>
        </p:nvSpPr>
        <p:spPr>
          <a:xfrm>
            <a:off x="-1869447" y="130200"/>
            <a:ext cx="11998500" cy="1470000"/>
          </a:xfrm>
        </p:spPr>
        <p:txBody>
          <a:bodyPr/>
          <a:lstStyle/>
          <a:p>
            <a:r>
              <a:rPr lang="en-US" dirty="0"/>
              <a:t>Sprint Velocity:</a:t>
            </a:r>
          </a:p>
        </p:txBody>
      </p:sp>
      <p:pic>
        <p:nvPicPr>
          <p:cNvPr id="9" name="Picture 8">
            <a:extLst>
              <a:ext uri="{FF2B5EF4-FFF2-40B4-BE49-F238E27FC236}">
                <a16:creationId xmlns:a16="http://schemas.microsoft.com/office/drawing/2014/main" id="{D1C5A80E-B91F-88B0-0E38-7DB7B2B909D6}"/>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10" name="Picture 9" descr="A graph showing a number of different colored bars&#10;&#10;AI-generated content may be incorrect.">
            <a:extLst>
              <a:ext uri="{FF2B5EF4-FFF2-40B4-BE49-F238E27FC236}">
                <a16:creationId xmlns:a16="http://schemas.microsoft.com/office/drawing/2014/main" id="{A6D21A54-BE67-D23D-7F0C-5E6F9B9C6F04}"/>
              </a:ext>
            </a:extLst>
          </p:cNvPr>
          <p:cNvPicPr>
            <a:picLocks noChangeAspect="1"/>
          </p:cNvPicPr>
          <p:nvPr/>
        </p:nvPicPr>
        <p:blipFill>
          <a:blip r:embed="rId3"/>
          <a:stretch>
            <a:fillRect/>
          </a:stretch>
        </p:blipFill>
        <p:spPr>
          <a:xfrm>
            <a:off x="1874520" y="1874476"/>
            <a:ext cx="13755689" cy="8206124"/>
          </a:xfrm>
          <a:prstGeom prst="rect">
            <a:avLst/>
          </a:prstGeom>
        </p:spPr>
      </p:pic>
    </p:spTree>
    <p:extLst>
      <p:ext uri="{BB962C8B-B14F-4D97-AF65-F5344CB8AC3E}">
        <p14:creationId xmlns:p14="http://schemas.microsoft.com/office/powerpoint/2010/main" val="1994775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7AF91C-9542-76F1-B0F2-B8B03546BAC8}"/>
              </a:ext>
            </a:extLst>
          </p:cNvPr>
          <p:cNvSpPr txBox="1"/>
          <p:nvPr/>
        </p:nvSpPr>
        <p:spPr>
          <a:xfrm>
            <a:off x="763570" y="821785"/>
            <a:ext cx="10492033" cy="830997"/>
          </a:xfrm>
          <a:prstGeom prst="rect">
            <a:avLst/>
          </a:prstGeom>
          <a:noFill/>
        </p:spPr>
        <p:txBody>
          <a:bodyPr wrap="square">
            <a:spAutoFit/>
          </a:bodyPr>
          <a:lstStyle/>
          <a:p>
            <a:r>
              <a:rPr lang="en-US" sz="4800" u="sng" dirty="0">
                <a:solidFill>
                  <a:schemeClr val="bg1"/>
                </a:solidFill>
              </a:rPr>
              <a:t>METRICS - BURNDOWN CHART</a:t>
            </a:r>
          </a:p>
        </p:txBody>
      </p:sp>
      <p:pic>
        <p:nvPicPr>
          <p:cNvPr id="2" name="Picture 1">
            <a:extLst>
              <a:ext uri="{FF2B5EF4-FFF2-40B4-BE49-F238E27FC236}">
                <a16:creationId xmlns:a16="http://schemas.microsoft.com/office/drawing/2014/main" id="{CEF2B0C8-2CBC-7264-8C25-65BC6A849433}"/>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4" name="Picture 3" descr="A graph showing the same number of burndowns&#10;&#10;AI-generated content may be incorrect.">
            <a:extLst>
              <a:ext uri="{FF2B5EF4-FFF2-40B4-BE49-F238E27FC236}">
                <a16:creationId xmlns:a16="http://schemas.microsoft.com/office/drawing/2014/main" id="{DDBEFAB0-BD0C-78CC-5643-49796E4D8C8C}"/>
              </a:ext>
            </a:extLst>
          </p:cNvPr>
          <p:cNvPicPr>
            <a:picLocks noChangeAspect="1"/>
          </p:cNvPicPr>
          <p:nvPr/>
        </p:nvPicPr>
        <p:blipFill>
          <a:blip r:embed="rId3"/>
          <a:stretch>
            <a:fillRect/>
          </a:stretch>
        </p:blipFill>
        <p:spPr>
          <a:xfrm>
            <a:off x="2144077" y="2266224"/>
            <a:ext cx="12272963" cy="7348469"/>
          </a:xfrm>
          <a:prstGeom prst="rect">
            <a:avLst/>
          </a:prstGeom>
        </p:spPr>
      </p:pic>
    </p:spTree>
    <p:extLst>
      <p:ext uri="{BB962C8B-B14F-4D97-AF65-F5344CB8AC3E}">
        <p14:creationId xmlns:p14="http://schemas.microsoft.com/office/powerpoint/2010/main" val="446148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C8B54-DB5C-F09D-CCBC-AB9D58553F52}"/>
              </a:ext>
            </a:extLst>
          </p:cNvPr>
          <p:cNvSpPr txBox="1"/>
          <p:nvPr/>
        </p:nvSpPr>
        <p:spPr>
          <a:xfrm>
            <a:off x="855617" y="251460"/>
            <a:ext cx="12812486" cy="1015663"/>
          </a:xfrm>
          <a:prstGeom prst="rect">
            <a:avLst/>
          </a:prstGeom>
          <a:noFill/>
        </p:spPr>
        <p:txBody>
          <a:bodyPr wrap="square">
            <a:spAutoFit/>
          </a:bodyPr>
          <a:lstStyle/>
          <a:p>
            <a:r>
              <a:rPr lang="en-US" sz="6000" u="sng" dirty="0">
                <a:solidFill>
                  <a:schemeClr val="bg1"/>
                </a:solidFill>
              </a:rPr>
              <a:t>METRICS - COMMITTED RATIO</a:t>
            </a:r>
          </a:p>
        </p:txBody>
      </p:sp>
      <p:pic>
        <p:nvPicPr>
          <p:cNvPr id="3" name="Picture 2">
            <a:extLst>
              <a:ext uri="{FF2B5EF4-FFF2-40B4-BE49-F238E27FC236}">
                <a16:creationId xmlns:a16="http://schemas.microsoft.com/office/drawing/2014/main" id="{8B8FBF24-DE25-186B-42A2-B0A4E8BD14CC}"/>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descr="A graph with blue and green bars&#10;&#10;AI-generated content may be incorrect.">
            <a:extLst>
              <a:ext uri="{FF2B5EF4-FFF2-40B4-BE49-F238E27FC236}">
                <a16:creationId xmlns:a16="http://schemas.microsoft.com/office/drawing/2014/main" id="{1BA35497-9E0B-6850-F4B3-40140642005E}"/>
              </a:ext>
            </a:extLst>
          </p:cNvPr>
          <p:cNvPicPr>
            <a:picLocks noChangeAspect="1"/>
          </p:cNvPicPr>
          <p:nvPr/>
        </p:nvPicPr>
        <p:blipFill>
          <a:blip r:embed="rId3"/>
          <a:stretch>
            <a:fillRect/>
          </a:stretch>
        </p:blipFill>
        <p:spPr>
          <a:xfrm>
            <a:off x="2544127" y="1447800"/>
            <a:ext cx="13427393" cy="8435340"/>
          </a:xfrm>
          <a:prstGeom prst="rect">
            <a:avLst/>
          </a:prstGeom>
        </p:spPr>
      </p:pic>
    </p:spTree>
    <p:extLst>
      <p:ext uri="{BB962C8B-B14F-4D97-AF65-F5344CB8AC3E}">
        <p14:creationId xmlns:p14="http://schemas.microsoft.com/office/powerpoint/2010/main" val="1985231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0454-3715-9180-B911-986940953A00}"/>
              </a:ext>
            </a:extLst>
          </p:cNvPr>
          <p:cNvSpPr>
            <a:spLocks noGrp="1"/>
          </p:cNvSpPr>
          <p:nvPr>
            <p:ph type="ctrTitle"/>
          </p:nvPr>
        </p:nvSpPr>
        <p:spPr>
          <a:xfrm>
            <a:off x="192918" y="236080"/>
            <a:ext cx="11998500" cy="1470000"/>
          </a:xfrm>
        </p:spPr>
        <p:txBody>
          <a:bodyPr/>
          <a:lstStyle/>
          <a:p>
            <a:pPr algn="l"/>
            <a:r>
              <a:rPr lang="en-US" dirty="0"/>
              <a:t>Sprint Retrospective: </a:t>
            </a:r>
          </a:p>
        </p:txBody>
      </p:sp>
      <p:pic>
        <p:nvPicPr>
          <p:cNvPr id="5" name="Picture 4">
            <a:extLst>
              <a:ext uri="{FF2B5EF4-FFF2-40B4-BE49-F238E27FC236}">
                <a16:creationId xmlns:a16="http://schemas.microsoft.com/office/drawing/2014/main" id="{3DC1CD13-D0B7-778B-E7E2-AA7ED5D384EE}"/>
              </a:ext>
            </a:extLst>
          </p:cNvPr>
          <p:cNvPicPr>
            <a:picLocks noChangeAspect="1"/>
          </p:cNvPicPr>
          <p:nvPr/>
        </p:nvPicPr>
        <p:blipFill>
          <a:blip r:embed="rId2"/>
          <a:stretch>
            <a:fillRect/>
          </a:stretch>
        </p:blipFill>
        <p:spPr>
          <a:xfrm>
            <a:off x="17071941" y="-42861"/>
            <a:ext cx="1407085" cy="158380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89861BF-A48A-14E6-D2E6-796739C81B96}"/>
              </a:ext>
            </a:extLst>
          </p:cNvPr>
          <p:cNvPicPr>
            <a:picLocks noChangeAspect="1"/>
          </p:cNvPicPr>
          <p:nvPr/>
        </p:nvPicPr>
        <p:blipFill>
          <a:blip r:embed="rId3"/>
          <a:stretch>
            <a:fillRect/>
          </a:stretch>
        </p:blipFill>
        <p:spPr>
          <a:xfrm>
            <a:off x="717801" y="1976743"/>
            <a:ext cx="16852398" cy="7609707"/>
          </a:xfrm>
          <a:prstGeom prst="rect">
            <a:avLst/>
          </a:prstGeom>
        </p:spPr>
      </p:pic>
    </p:spTree>
    <p:extLst>
      <p:ext uri="{BB962C8B-B14F-4D97-AF65-F5344CB8AC3E}">
        <p14:creationId xmlns:p14="http://schemas.microsoft.com/office/powerpoint/2010/main" val="3225808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8BDDA-8AC7-1036-A299-496BD988E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BA8C6-7B2C-25CD-7E9D-BDA8A1B92700}"/>
              </a:ext>
            </a:extLst>
          </p:cNvPr>
          <p:cNvSpPr>
            <a:spLocks noGrp="1"/>
          </p:cNvSpPr>
          <p:nvPr>
            <p:ph type="ctrTitle"/>
          </p:nvPr>
        </p:nvSpPr>
        <p:spPr>
          <a:xfrm>
            <a:off x="192918" y="236080"/>
            <a:ext cx="11998500" cy="1470000"/>
          </a:xfrm>
        </p:spPr>
        <p:txBody>
          <a:bodyPr/>
          <a:lstStyle/>
          <a:p>
            <a:pPr algn="l"/>
            <a:r>
              <a:rPr lang="en-US" dirty="0"/>
              <a:t>Sprint Retrospective: </a:t>
            </a:r>
          </a:p>
        </p:txBody>
      </p:sp>
      <p:pic>
        <p:nvPicPr>
          <p:cNvPr id="5" name="Picture 4">
            <a:extLst>
              <a:ext uri="{FF2B5EF4-FFF2-40B4-BE49-F238E27FC236}">
                <a16:creationId xmlns:a16="http://schemas.microsoft.com/office/drawing/2014/main" id="{3D36A81D-CD9A-6AFC-7EC7-9E367F51C55F}"/>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E19F24DD-0136-9A1F-8552-E6F41D77BCDB}"/>
              </a:ext>
            </a:extLst>
          </p:cNvPr>
          <p:cNvGraphicFramePr>
            <a:graphicFrameLocks noGrp="1"/>
          </p:cNvGraphicFramePr>
          <p:nvPr/>
        </p:nvGraphicFramePr>
        <p:xfrm>
          <a:off x="1910597" y="1706080"/>
          <a:ext cx="15161344" cy="8037508"/>
        </p:xfrm>
        <a:graphic>
          <a:graphicData uri="http://schemas.openxmlformats.org/drawingml/2006/table">
            <a:tbl>
              <a:tblPr>
                <a:tableStyleId>{284E427A-3D55-4303-BF80-6455036E1DE7}</a:tableStyleId>
              </a:tblPr>
              <a:tblGrid>
                <a:gridCol w="4386762">
                  <a:extLst>
                    <a:ext uri="{9D8B030D-6E8A-4147-A177-3AD203B41FA5}">
                      <a16:colId xmlns:a16="http://schemas.microsoft.com/office/drawing/2014/main" val="3796712887"/>
                    </a:ext>
                  </a:extLst>
                </a:gridCol>
                <a:gridCol w="4555430">
                  <a:extLst>
                    <a:ext uri="{9D8B030D-6E8A-4147-A177-3AD203B41FA5}">
                      <a16:colId xmlns:a16="http://schemas.microsoft.com/office/drawing/2014/main" val="1672339793"/>
                    </a:ext>
                  </a:extLst>
                </a:gridCol>
                <a:gridCol w="6219152">
                  <a:extLst>
                    <a:ext uri="{9D8B030D-6E8A-4147-A177-3AD203B41FA5}">
                      <a16:colId xmlns:a16="http://schemas.microsoft.com/office/drawing/2014/main" val="3507615735"/>
                    </a:ext>
                  </a:extLst>
                </a:gridCol>
              </a:tblGrid>
              <a:tr h="1099800">
                <a:tc>
                  <a:txBody>
                    <a:bodyPr/>
                    <a:lstStyle/>
                    <a:p>
                      <a:pPr algn="ctr" fontAlgn="ctr"/>
                      <a:r>
                        <a:rPr lang="en-IN" sz="2000" b="1" i="0" u="none" strike="noStrike">
                          <a:solidFill>
                            <a:srgbClr val="000000"/>
                          </a:solidFill>
                          <a:effectLst/>
                          <a:latin typeface="+mn-lt"/>
                        </a:rPr>
                        <a:t>What Went Well</a:t>
                      </a:r>
                    </a:p>
                  </a:txBody>
                  <a:tcPr marL="7620" marR="7620" marT="7620" marB="0" anchor="ctr"/>
                </a:tc>
                <a:tc>
                  <a:txBody>
                    <a:bodyPr/>
                    <a:lstStyle/>
                    <a:p>
                      <a:pPr algn="ctr" fontAlgn="ctr"/>
                      <a:r>
                        <a:rPr lang="en-IN" sz="2000" b="1" i="0" u="none" strike="noStrike" dirty="0">
                          <a:solidFill>
                            <a:srgbClr val="000000"/>
                          </a:solidFill>
                          <a:effectLst/>
                          <a:latin typeface="+mn-lt"/>
                        </a:rPr>
                        <a:t>What Didn’t Go Well</a:t>
                      </a:r>
                    </a:p>
                  </a:txBody>
                  <a:tcPr marL="7620" marR="7620" marT="7620" marB="0" anchor="ctr"/>
                </a:tc>
                <a:tc>
                  <a:txBody>
                    <a:bodyPr/>
                    <a:lstStyle/>
                    <a:p>
                      <a:pPr algn="ctr" fontAlgn="ctr"/>
                      <a:r>
                        <a:rPr lang="en-IN" sz="2000" b="1" i="0" u="none" strike="noStrike" dirty="0">
                          <a:solidFill>
                            <a:srgbClr val="000000"/>
                          </a:solidFill>
                          <a:effectLst/>
                          <a:latin typeface="+mn-lt"/>
                        </a:rPr>
                        <a:t>Action Items</a:t>
                      </a:r>
                    </a:p>
                  </a:txBody>
                  <a:tcPr marL="7620" marR="7620" marT="7620" marB="0" anchor="ctr"/>
                </a:tc>
                <a:extLst>
                  <a:ext uri="{0D108BD9-81ED-4DB2-BD59-A6C34878D82A}">
                    <a16:rowId xmlns:a16="http://schemas.microsoft.com/office/drawing/2014/main" val="4008455285"/>
                  </a:ext>
                </a:extLst>
              </a:tr>
              <a:tr h="1269254">
                <a:tc>
                  <a:txBody>
                    <a:bodyPr/>
                    <a:lstStyle/>
                    <a:p>
                      <a:pPr algn="ctr" fontAlgn="ctr"/>
                      <a:r>
                        <a:rPr lang="en-IN" sz="2000" b="0" i="0" u="none" strike="noStrike">
                          <a:solidFill>
                            <a:srgbClr val="000000"/>
                          </a:solidFill>
                          <a:effectLst/>
                          <a:latin typeface="+mn-lt"/>
                        </a:rPr>
                        <a:t>Sync between team mates</a:t>
                      </a:r>
                    </a:p>
                  </a:txBody>
                  <a:tcPr marL="7620" marR="7620" marT="7620" marB="0" anchor="ctr"/>
                </a:tc>
                <a:tc>
                  <a:txBody>
                    <a:bodyPr/>
                    <a:lstStyle/>
                    <a:p>
                      <a:pPr algn="ctr" fontAlgn="ctr"/>
                      <a:r>
                        <a:rPr lang="en-US" sz="2000" b="0" i="0" u="none" strike="noStrike">
                          <a:solidFill>
                            <a:srgbClr val="000000"/>
                          </a:solidFill>
                          <a:effectLst/>
                          <a:latin typeface="+mn-lt"/>
                        </a:rPr>
                        <a:t>Work was delayed due to spring breaks and holidays</a:t>
                      </a:r>
                    </a:p>
                  </a:txBody>
                  <a:tcPr marL="7620" marR="7620" marT="7620" marB="0" anchor="ctr"/>
                </a:tc>
                <a:tc>
                  <a:txBody>
                    <a:bodyPr/>
                    <a:lstStyle/>
                    <a:p>
                      <a:pPr algn="ctr" fontAlgn="ctr"/>
                      <a:r>
                        <a:rPr lang="en-IN" sz="2000" b="0" i="0" u="none" strike="noStrike" dirty="0">
                          <a:solidFill>
                            <a:srgbClr val="000000"/>
                          </a:solidFill>
                          <a:effectLst/>
                          <a:latin typeface="+mn-lt"/>
                        </a:rPr>
                        <a:t>Pipeline testing required – Team</a:t>
                      </a:r>
                    </a:p>
                  </a:txBody>
                  <a:tcPr marL="7620" marR="7620" marT="7620" marB="0" anchor="ctr"/>
                </a:tc>
                <a:extLst>
                  <a:ext uri="{0D108BD9-81ED-4DB2-BD59-A6C34878D82A}">
                    <a16:rowId xmlns:a16="http://schemas.microsoft.com/office/drawing/2014/main" val="2306662217"/>
                  </a:ext>
                </a:extLst>
              </a:tr>
              <a:tr h="1269254">
                <a:tc>
                  <a:txBody>
                    <a:bodyPr/>
                    <a:lstStyle/>
                    <a:p>
                      <a:pPr algn="ctr" fontAlgn="ctr"/>
                      <a:r>
                        <a:rPr lang="en-US" sz="2000" b="0" i="0" u="none" strike="noStrike">
                          <a:solidFill>
                            <a:srgbClr val="000000"/>
                          </a:solidFill>
                          <a:effectLst/>
                          <a:latin typeface="+mn-lt"/>
                        </a:rPr>
                        <a:t>Good team communication for resolving issues</a:t>
                      </a:r>
                    </a:p>
                  </a:txBody>
                  <a:tcPr marL="7620" marR="7620" marT="7620" marB="0" anchor="ctr"/>
                </a:tc>
                <a:tc>
                  <a:txBody>
                    <a:bodyPr/>
                    <a:lstStyle/>
                    <a:p>
                      <a:pPr algn="ctr" fontAlgn="ctr"/>
                      <a:r>
                        <a:rPr lang="en-US" sz="2000" b="0" i="0" u="none" strike="noStrike">
                          <a:solidFill>
                            <a:srgbClr val="000000"/>
                          </a:solidFill>
                          <a:effectLst/>
                          <a:latin typeface="+mn-lt"/>
                        </a:rPr>
                        <a:t>Efficiency of new medical models was low</a:t>
                      </a:r>
                    </a:p>
                  </a:txBody>
                  <a:tcPr marL="7620" marR="7620" marT="7620" marB="0" anchor="ctr"/>
                </a:tc>
                <a:tc>
                  <a:txBody>
                    <a:bodyPr/>
                    <a:lstStyle/>
                    <a:p>
                      <a:pPr algn="ctr" fontAlgn="ctr"/>
                      <a:r>
                        <a:rPr lang="en-US" sz="2000" b="0" i="0" u="none" strike="noStrike" dirty="0">
                          <a:solidFill>
                            <a:srgbClr val="000000"/>
                          </a:solidFill>
                          <a:effectLst/>
                          <a:latin typeface="+mn-lt"/>
                        </a:rPr>
                        <a:t>Better estimate of story points – Team</a:t>
                      </a:r>
                    </a:p>
                  </a:txBody>
                  <a:tcPr marL="7620" marR="7620" marT="7620" marB="0" anchor="ctr"/>
                </a:tc>
                <a:extLst>
                  <a:ext uri="{0D108BD9-81ED-4DB2-BD59-A6C34878D82A}">
                    <a16:rowId xmlns:a16="http://schemas.microsoft.com/office/drawing/2014/main" val="883826485"/>
                  </a:ext>
                </a:extLst>
              </a:tr>
              <a:tr h="1099800">
                <a:tc>
                  <a:txBody>
                    <a:bodyPr/>
                    <a:lstStyle/>
                    <a:p>
                      <a:pPr algn="ctr" fontAlgn="ctr"/>
                      <a:r>
                        <a:rPr lang="en-US" sz="2000" b="0" i="0" u="none" strike="noStrike">
                          <a:solidFill>
                            <a:srgbClr val="000000"/>
                          </a:solidFill>
                          <a:effectLst/>
                          <a:latin typeface="+mn-lt"/>
                        </a:rPr>
                        <a:t>Full stack user stories were completed efficiently</a:t>
                      </a:r>
                    </a:p>
                  </a:txBody>
                  <a:tcPr marL="7620" marR="7620" marT="7620" marB="0" anchor="ctr"/>
                </a:tc>
                <a:tc>
                  <a:txBody>
                    <a:bodyPr/>
                    <a:lstStyle/>
                    <a:p>
                      <a:pPr algn="ctr" fontAlgn="ctr"/>
                      <a:r>
                        <a:rPr lang="en-US" sz="2000" b="0" i="0" u="none" strike="noStrike" dirty="0">
                          <a:solidFill>
                            <a:srgbClr val="000000"/>
                          </a:solidFill>
                          <a:effectLst/>
                          <a:latin typeface="+mn-lt"/>
                        </a:rPr>
                        <a:t>Couldn’t complete all story points</a:t>
                      </a:r>
                    </a:p>
                  </a:txBody>
                  <a:tcPr marL="7620" marR="7620" marT="7620" marB="0" anchor="ctr"/>
                </a:tc>
                <a:tc>
                  <a:txBody>
                    <a:bodyPr/>
                    <a:lstStyle/>
                    <a:p>
                      <a:pPr algn="ctr" fontAlgn="ctr"/>
                      <a:r>
                        <a:rPr lang="en-US" sz="2000" b="0" i="0" u="none" strike="noStrike" dirty="0">
                          <a:solidFill>
                            <a:srgbClr val="000000"/>
                          </a:solidFill>
                          <a:effectLst/>
                          <a:latin typeface="+mn-lt"/>
                        </a:rPr>
                        <a:t>Conduct mid-sprint review and KT sessions – Scrum Master</a:t>
                      </a:r>
                    </a:p>
                  </a:txBody>
                  <a:tcPr marL="7620" marR="7620" marT="7620" marB="0" anchor="ctr"/>
                </a:tc>
                <a:extLst>
                  <a:ext uri="{0D108BD9-81ED-4DB2-BD59-A6C34878D82A}">
                    <a16:rowId xmlns:a16="http://schemas.microsoft.com/office/drawing/2014/main" val="2842944822"/>
                  </a:ext>
                </a:extLst>
              </a:tr>
              <a:tr h="1099800">
                <a:tc>
                  <a:txBody>
                    <a:bodyPr/>
                    <a:lstStyle/>
                    <a:p>
                      <a:pPr algn="ctr" fontAlgn="ctr"/>
                      <a:r>
                        <a:rPr lang="en-US" sz="2000" b="0" i="0" u="none" strike="noStrike">
                          <a:solidFill>
                            <a:srgbClr val="000000"/>
                          </a:solidFill>
                          <a:effectLst/>
                          <a:latin typeface="+mn-lt"/>
                        </a:rPr>
                        <a:t>Emailing setup for patients and doctors worked perfectly</a:t>
                      </a:r>
                    </a:p>
                  </a:txBody>
                  <a:tcPr marL="7620" marR="7620" marT="7620" marB="0" anchor="ctr"/>
                </a:tc>
                <a:tc>
                  <a:txBody>
                    <a:bodyPr/>
                    <a:lstStyle/>
                    <a:p>
                      <a:pPr algn="ctr" fontAlgn="ctr"/>
                      <a:r>
                        <a:rPr lang="en-US" sz="2000" b="0" i="0" u="none" strike="noStrike">
                          <a:solidFill>
                            <a:srgbClr val="000000"/>
                          </a:solidFill>
                          <a:effectLst/>
                          <a:latin typeface="+mn-lt"/>
                        </a:rPr>
                        <a:t>Previous test cases were failing at times</a:t>
                      </a:r>
                    </a:p>
                  </a:txBody>
                  <a:tcPr marL="7620" marR="7620" marT="7620" marB="0" anchor="ctr"/>
                </a:tc>
                <a:tc>
                  <a:txBody>
                    <a:bodyPr/>
                    <a:lstStyle/>
                    <a:p>
                      <a:pPr algn="ctr" fontAlgn="ctr"/>
                      <a:r>
                        <a:rPr lang="en-US" sz="2000" b="0" i="0" u="none" strike="noStrike" dirty="0">
                          <a:solidFill>
                            <a:srgbClr val="000000"/>
                          </a:solidFill>
                          <a:effectLst/>
                          <a:latin typeface="+mn-lt"/>
                        </a:rPr>
                        <a:t>Do better planning to consider and handle risks – Team</a:t>
                      </a:r>
                    </a:p>
                  </a:txBody>
                  <a:tcPr marL="7620" marR="7620" marT="7620" marB="0" anchor="ctr"/>
                </a:tc>
                <a:extLst>
                  <a:ext uri="{0D108BD9-81ED-4DB2-BD59-A6C34878D82A}">
                    <a16:rowId xmlns:a16="http://schemas.microsoft.com/office/drawing/2014/main" val="1464848050"/>
                  </a:ext>
                </a:extLst>
              </a:tr>
              <a:tr h="1099800">
                <a:tc>
                  <a:txBody>
                    <a:bodyPr/>
                    <a:lstStyle/>
                    <a:p>
                      <a:pPr algn="ctr" fontAlgn="ctr"/>
                      <a:r>
                        <a:rPr lang="en-US" sz="2000" b="0" i="0" u="none" strike="noStrike">
                          <a:solidFill>
                            <a:srgbClr val="000000"/>
                          </a:solidFill>
                          <a:effectLst/>
                          <a:latin typeface="+mn-lt"/>
                        </a:rPr>
                        <a:t>Product backlog and test cases improved based on feedback</a:t>
                      </a:r>
                    </a:p>
                  </a:txBody>
                  <a:tcPr marL="7620" marR="7620" marT="7620" marB="0" anchor="ctr"/>
                </a:tc>
                <a:tc>
                  <a:txBody>
                    <a:bodyPr/>
                    <a:lstStyle/>
                    <a:p>
                      <a:pPr algn="ctr" fontAlgn="ctr"/>
                      <a:r>
                        <a:rPr lang="en-US" sz="2000" b="0" i="0" u="none" strike="noStrike">
                          <a:solidFill>
                            <a:srgbClr val="000000"/>
                          </a:solidFill>
                          <a:effectLst/>
                          <a:latin typeface="+mn-lt"/>
                        </a:rPr>
                        <a:t>ML models tested on a small dataset affecting accuracy</a:t>
                      </a:r>
                    </a:p>
                  </a:txBody>
                  <a:tcPr marL="7620" marR="7620" marT="7620" marB="0" anchor="ctr"/>
                </a:tc>
                <a:tc>
                  <a:txBody>
                    <a:bodyPr/>
                    <a:lstStyle/>
                    <a:p>
                      <a:pPr algn="ctr" fontAlgn="ctr"/>
                      <a:r>
                        <a:rPr lang="en-IN" sz="2000" b="0" i="0" u="none" strike="noStrike" dirty="0">
                          <a:solidFill>
                            <a:srgbClr val="000000"/>
                          </a:solidFill>
                          <a:effectLst/>
                          <a:latin typeface="+mn-lt"/>
                        </a:rPr>
                        <a:t> </a:t>
                      </a:r>
                    </a:p>
                  </a:txBody>
                  <a:tcPr marL="7620" marR="7620" marT="7620" marB="0" anchor="ctr"/>
                </a:tc>
                <a:extLst>
                  <a:ext uri="{0D108BD9-81ED-4DB2-BD59-A6C34878D82A}">
                    <a16:rowId xmlns:a16="http://schemas.microsoft.com/office/drawing/2014/main" val="3098829013"/>
                  </a:ext>
                </a:extLst>
              </a:tr>
              <a:tr h="1099800">
                <a:tc>
                  <a:txBody>
                    <a:bodyPr/>
                    <a:lstStyle/>
                    <a:p>
                      <a:pPr algn="ctr" fontAlgn="ctr"/>
                      <a:r>
                        <a:rPr lang="en-US" sz="2000" b="0" i="0" u="none" strike="noStrike">
                          <a:solidFill>
                            <a:srgbClr val="000000"/>
                          </a:solidFill>
                          <a:effectLst/>
                          <a:latin typeface="+mn-lt"/>
                        </a:rPr>
                        <a:t>Chatbot gave better and relevant responses</a:t>
                      </a:r>
                    </a:p>
                  </a:txBody>
                  <a:tcPr marL="7620" marR="7620" marT="7620" marB="0" anchor="ctr"/>
                </a:tc>
                <a:tc>
                  <a:txBody>
                    <a:bodyPr/>
                    <a:lstStyle/>
                    <a:p>
                      <a:pPr algn="ctr" fontAlgn="ctr"/>
                      <a:r>
                        <a:rPr lang="en-US" sz="2000" b="0" i="0" u="none" strike="noStrike">
                          <a:solidFill>
                            <a:srgbClr val="000000"/>
                          </a:solidFill>
                          <a:effectLst/>
                          <a:latin typeface="+mn-lt"/>
                        </a:rPr>
                        <a:t>Sprint 2 had only 81% completion due to holidays (vs. 100% earlier)</a:t>
                      </a:r>
                    </a:p>
                  </a:txBody>
                  <a:tcPr marL="7620" marR="7620" marT="7620" marB="0" anchor="ctr"/>
                </a:tc>
                <a:tc>
                  <a:txBody>
                    <a:bodyPr/>
                    <a:lstStyle/>
                    <a:p>
                      <a:pPr algn="ctr" fontAlgn="ctr"/>
                      <a:r>
                        <a:rPr lang="en-IN" sz="2000" b="0" i="0" u="none" strike="noStrike" dirty="0">
                          <a:solidFill>
                            <a:srgbClr val="000000"/>
                          </a:solidFill>
                          <a:effectLst/>
                          <a:latin typeface="+mn-lt"/>
                        </a:rPr>
                        <a:t> </a:t>
                      </a:r>
                    </a:p>
                  </a:txBody>
                  <a:tcPr marL="7620" marR="7620" marT="7620"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293448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C7D2-A408-A5E9-ABA0-B066B4C8D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47D9E-43BD-1243-149A-A0CE43C3E7CD}"/>
              </a:ext>
            </a:extLst>
          </p:cNvPr>
          <p:cNvSpPr>
            <a:spLocks noGrp="1"/>
          </p:cNvSpPr>
          <p:nvPr>
            <p:ph type="ctrTitle"/>
          </p:nvPr>
        </p:nvSpPr>
        <p:spPr>
          <a:xfrm>
            <a:off x="192918" y="236080"/>
            <a:ext cx="11998500" cy="1470000"/>
          </a:xfrm>
        </p:spPr>
        <p:txBody>
          <a:bodyPr/>
          <a:lstStyle/>
          <a:p>
            <a:pPr algn="l"/>
            <a:r>
              <a:rPr lang="en-US" dirty="0"/>
              <a:t>Sprint 3 Planning: </a:t>
            </a:r>
          </a:p>
        </p:txBody>
      </p:sp>
      <p:pic>
        <p:nvPicPr>
          <p:cNvPr id="5" name="Picture 4">
            <a:extLst>
              <a:ext uri="{FF2B5EF4-FFF2-40B4-BE49-F238E27FC236}">
                <a16:creationId xmlns:a16="http://schemas.microsoft.com/office/drawing/2014/main" id="{54ED6972-33CE-E7B2-A564-3A6BD495D1E7}"/>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B805081A-A484-E14B-1F70-44446A5632D7}"/>
              </a:ext>
            </a:extLst>
          </p:cNvPr>
          <p:cNvGraphicFramePr>
            <a:graphicFrameLocks noGrp="1"/>
          </p:cNvGraphicFramePr>
          <p:nvPr/>
        </p:nvGraphicFramePr>
        <p:xfrm>
          <a:off x="321129" y="1376142"/>
          <a:ext cx="17645742" cy="80375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US" sz="2000" u="none" strike="noStrike">
                          <a:effectLst/>
                        </a:rPr>
                        <a:t>US_4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view my past appointments and prescriptions in my profile.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view historical appointments and prescriptions from profile.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View past appointments &amp; prescriptions</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2306662217"/>
                  </a:ext>
                </a:extLst>
              </a:tr>
              <a:tr h="1269254">
                <a:tc>
                  <a:txBody>
                    <a:bodyPr/>
                    <a:lstStyle/>
                    <a:p>
                      <a:pPr algn="ctr" fontAlgn="ctr"/>
                      <a:r>
                        <a:rPr lang="en-US" sz="2000" u="none" strike="noStrike" dirty="0">
                          <a:effectLst/>
                        </a:rPr>
                        <a:t>US_11</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search for doctors based on specialty, availability, and location.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Search doctors based on specialty, availability, and location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883826485"/>
                  </a:ext>
                </a:extLst>
              </a:tr>
              <a:tr h="1099800">
                <a:tc>
                  <a:txBody>
                    <a:bodyPr/>
                    <a:lstStyle/>
                    <a:p>
                      <a:pPr algn="ctr" fontAlgn="ctr"/>
                      <a:r>
                        <a:rPr lang="en-US" sz="2000" u="none" strike="noStrike">
                          <a:effectLst/>
                        </a:rPr>
                        <a:t>US_12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see ratings and reviews for doctors before booking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View doctor ratings and reviews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2842944822"/>
                  </a:ext>
                </a:extLst>
              </a:tr>
              <a:tr h="1099800">
                <a:tc>
                  <a:txBody>
                    <a:bodyPr/>
                    <a:lstStyle/>
                    <a:p>
                      <a:pPr algn="ctr" fontAlgn="ctr"/>
                      <a:r>
                        <a:rPr lang="en-US" sz="2000" u="none" strike="noStrike">
                          <a:effectLst/>
                        </a:rPr>
                        <a:t>US_14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suggestions whether I need an in-person visit, virtual consultation, or self-care.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AI-based consultation suggestions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1464848050"/>
                  </a:ext>
                </a:extLst>
              </a:tr>
              <a:tr h="1099800">
                <a:tc>
                  <a:txBody>
                    <a:bodyPr/>
                    <a:lstStyle/>
                    <a:p>
                      <a:pPr algn="ctr" fontAlgn="ctr"/>
                      <a:r>
                        <a:rPr lang="en-US" sz="2000" u="none" strike="noStrike">
                          <a:effectLst/>
                        </a:rPr>
                        <a:t>US_15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join a video call for virtual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Video call for virtual consultations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3098829013"/>
                  </a:ext>
                </a:extLst>
              </a:tr>
              <a:tr h="1099800">
                <a:tc>
                  <a:txBody>
                    <a:bodyPr/>
                    <a:lstStyle/>
                    <a:p>
                      <a:pPr algn="ctr" fontAlgn="ctr"/>
                      <a:r>
                        <a:rPr lang="en-US" sz="2000" u="none" strike="noStrike" dirty="0">
                          <a:effectLst/>
                        </a:rPr>
                        <a:t>US_24</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get potential diagnoses based on biomedical images.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Receive notifications for appointments</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1603618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355D-63B4-C02D-739B-9541ED523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C7718-6324-0387-F16E-A38242D47EA9}"/>
              </a:ext>
            </a:extLst>
          </p:cNvPr>
          <p:cNvSpPr>
            <a:spLocks noGrp="1"/>
          </p:cNvSpPr>
          <p:nvPr>
            <p:ph type="ctrTitle"/>
          </p:nvPr>
        </p:nvSpPr>
        <p:spPr>
          <a:xfrm>
            <a:off x="192918" y="236080"/>
            <a:ext cx="11998500" cy="1470000"/>
          </a:xfrm>
        </p:spPr>
        <p:txBody>
          <a:bodyPr/>
          <a:lstStyle/>
          <a:p>
            <a:pPr algn="l"/>
            <a:r>
              <a:rPr lang="en-US" dirty="0"/>
              <a:t>Sprint 3 Planning: </a:t>
            </a:r>
          </a:p>
        </p:txBody>
      </p:sp>
      <p:pic>
        <p:nvPicPr>
          <p:cNvPr id="5" name="Picture 4">
            <a:extLst>
              <a:ext uri="{FF2B5EF4-FFF2-40B4-BE49-F238E27FC236}">
                <a16:creationId xmlns:a16="http://schemas.microsoft.com/office/drawing/2014/main" id="{82F4AFA1-7D43-C94D-B4F8-DF08941B915F}"/>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9419D3A2-D254-0F1B-CAD7-451BFC366C83}"/>
              </a:ext>
            </a:extLst>
          </p:cNvPr>
          <p:cNvGraphicFramePr>
            <a:graphicFrameLocks noGrp="1"/>
          </p:cNvGraphicFramePr>
          <p:nvPr>
            <p:extLst>
              <p:ext uri="{D42A27DB-BD31-4B8C-83A1-F6EECF244321}">
                <p14:modId xmlns:p14="http://schemas.microsoft.com/office/powerpoint/2010/main" val="2067679927"/>
              </p:ext>
            </p:extLst>
          </p:nvPr>
        </p:nvGraphicFramePr>
        <p:xfrm>
          <a:off x="321129" y="1376142"/>
          <a:ext cx="17645742" cy="58379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306662217"/>
                  </a:ext>
                </a:extLst>
              </a:tr>
              <a:tr h="1269254">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883826485"/>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842944822"/>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1464848050"/>
                  </a:ext>
                </a:extLst>
              </a:tr>
            </a:tbl>
          </a:graphicData>
        </a:graphic>
      </p:graphicFrame>
    </p:spTree>
    <p:extLst>
      <p:ext uri="{BB962C8B-B14F-4D97-AF65-F5344CB8AC3E}">
        <p14:creationId xmlns:p14="http://schemas.microsoft.com/office/powerpoint/2010/main" val="2736720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txBody>
          <a:bodyPr/>
          <a:lstStyle/>
          <a:p>
            <a:endParaRPr lang="en-IN"/>
          </a:p>
        </p:txBody>
      </p:sp>
      <p:grpSp>
        <p:nvGrpSpPr>
          <p:cNvPr id="116" name="Google Shape;116;p14"/>
          <p:cNvGrpSpPr/>
          <p:nvPr/>
        </p:nvGrpSpPr>
        <p:grpSpPr>
          <a:xfrm rot="-5400000">
            <a:off x="5619843" y="-7135700"/>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txBody>
            <a:bodyPr/>
            <a:lstStyle/>
            <a:p>
              <a:endParaRPr lang="en-IN"/>
            </a:p>
          </p:txBody>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Demo</a:t>
            </a:r>
            <a:endParaRPr dirty="0"/>
          </a:p>
        </p:txBody>
      </p:sp>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4"/>
          <a:stretch>
            <a:fillRect/>
          </a:stretch>
        </p:blipFill>
        <p:spPr>
          <a:xfrm>
            <a:off x="16130563" y="-42861"/>
            <a:ext cx="2348464" cy="2643414"/>
          </a:xfrm>
          <a:prstGeom prst="rect">
            <a:avLst/>
          </a:prstGeom>
        </p:spPr>
      </p:pic>
      <p:pic>
        <p:nvPicPr>
          <p:cNvPr id="3" name="Picture 2">
            <a:extLst>
              <a:ext uri="{FF2B5EF4-FFF2-40B4-BE49-F238E27FC236}">
                <a16:creationId xmlns:a16="http://schemas.microsoft.com/office/drawing/2014/main" id="{7613D8A2-1382-A3AD-F8EE-051D3A5874C5}"/>
              </a:ext>
            </a:extLst>
          </p:cNvPr>
          <p:cNvPicPr>
            <a:picLocks noChangeAspect="1"/>
          </p:cNvPicPr>
          <p:nvPr/>
        </p:nvPicPr>
        <p:blipFill>
          <a:blip r:embed="rId5"/>
          <a:stretch>
            <a:fillRect/>
          </a:stretch>
        </p:blipFill>
        <p:spPr>
          <a:xfrm>
            <a:off x="469381" y="1528595"/>
            <a:ext cx="3619450" cy="8195369"/>
          </a:xfrm>
          <a:prstGeom prst="rect">
            <a:avLst/>
          </a:prstGeom>
        </p:spPr>
      </p:pic>
      <p:pic>
        <p:nvPicPr>
          <p:cNvPr id="7" name="Picture 6">
            <a:extLst>
              <a:ext uri="{FF2B5EF4-FFF2-40B4-BE49-F238E27FC236}">
                <a16:creationId xmlns:a16="http://schemas.microsoft.com/office/drawing/2014/main" id="{698114CF-7BC7-11DA-699D-2BE2FABA7F06}"/>
              </a:ext>
            </a:extLst>
          </p:cNvPr>
          <p:cNvPicPr>
            <a:picLocks noChangeAspect="1"/>
          </p:cNvPicPr>
          <p:nvPr/>
        </p:nvPicPr>
        <p:blipFill>
          <a:blip r:embed="rId6"/>
          <a:stretch>
            <a:fillRect/>
          </a:stretch>
        </p:blipFill>
        <p:spPr>
          <a:xfrm>
            <a:off x="4680522" y="1667338"/>
            <a:ext cx="3619450" cy="8056626"/>
          </a:xfrm>
          <a:prstGeom prst="rect">
            <a:avLst/>
          </a:prstGeom>
        </p:spPr>
      </p:pic>
      <p:pic>
        <p:nvPicPr>
          <p:cNvPr id="13" name="Picture 12">
            <a:extLst>
              <a:ext uri="{FF2B5EF4-FFF2-40B4-BE49-F238E27FC236}">
                <a16:creationId xmlns:a16="http://schemas.microsoft.com/office/drawing/2014/main" id="{E5F47268-D2E4-578C-A1CD-43821F0F0958}"/>
              </a:ext>
            </a:extLst>
          </p:cNvPr>
          <p:cNvPicPr>
            <a:picLocks noChangeAspect="1"/>
          </p:cNvPicPr>
          <p:nvPr/>
        </p:nvPicPr>
        <p:blipFill>
          <a:blip r:embed="rId7"/>
          <a:stretch>
            <a:fillRect/>
          </a:stretch>
        </p:blipFill>
        <p:spPr>
          <a:xfrm>
            <a:off x="8818511" y="1667338"/>
            <a:ext cx="9131161" cy="4331594"/>
          </a:xfrm>
          <a:prstGeom prst="rect">
            <a:avLst/>
          </a:prstGeom>
        </p:spPr>
      </p:pic>
      <p:pic>
        <p:nvPicPr>
          <p:cNvPr id="15" name="Picture 14">
            <a:extLst>
              <a:ext uri="{FF2B5EF4-FFF2-40B4-BE49-F238E27FC236}">
                <a16:creationId xmlns:a16="http://schemas.microsoft.com/office/drawing/2014/main" id="{26E7A9CE-6B33-DB5D-DBAC-0403A1350249}"/>
              </a:ext>
            </a:extLst>
          </p:cNvPr>
          <p:cNvPicPr>
            <a:picLocks noChangeAspect="1"/>
          </p:cNvPicPr>
          <p:nvPr/>
        </p:nvPicPr>
        <p:blipFill>
          <a:blip r:embed="rId8"/>
          <a:stretch>
            <a:fillRect/>
          </a:stretch>
        </p:blipFill>
        <p:spPr>
          <a:xfrm>
            <a:off x="10277856" y="6207170"/>
            <a:ext cx="7263764" cy="39518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59BB4-F1DF-703D-4765-86322B9E4D45}"/>
              </a:ext>
            </a:extLst>
          </p:cNvPr>
          <p:cNvSpPr>
            <a:spLocks noGrp="1"/>
          </p:cNvSpPr>
          <p:nvPr>
            <p:ph type="body" idx="2"/>
          </p:nvPr>
        </p:nvSpPr>
        <p:spPr>
          <a:xfrm>
            <a:off x="2876449" y="3012089"/>
            <a:ext cx="12423253" cy="5853000"/>
          </a:xfrm>
        </p:spPr>
        <p:txBody>
          <a:bodyPr/>
          <a:lstStyle/>
          <a:p>
            <a:pPr>
              <a:buClr>
                <a:schemeClr val="bg1"/>
              </a:buClr>
            </a:pPr>
            <a:r>
              <a:rPr lang="en-US" dirty="0">
                <a:latin typeface="+mj-lt"/>
              </a:rPr>
              <a:t>Describe the features, technologies, and tools needed to describe why we are using it</a:t>
            </a:r>
          </a:p>
          <a:p>
            <a:pPr>
              <a:buClr>
                <a:schemeClr val="bg1"/>
              </a:buClr>
            </a:pPr>
            <a:r>
              <a:rPr lang="en-US" dirty="0">
                <a:latin typeface="+mj-lt"/>
              </a:rPr>
              <a:t>improved product backlog by adding titles and removing the features </a:t>
            </a:r>
          </a:p>
          <a:p>
            <a:pPr>
              <a:buClr>
                <a:schemeClr val="bg1"/>
              </a:buClr>
            </a:pPr>
            <a:r>
              <a:rPr lang="en-US" dirty="0">
                <a:latin typeface="+mj-lt"/>
              </a:rPr>
              <a:t>Modified the metrics and diagrams related to sprint based on the changes suggested</a:t>
            </a:r>
          </a:p>
          <a:p>
            <a:pPr>
              <a:buClr>
                <a:schemeClr val="bg1"/>
              </a:buClr>
            </a:pPr>
            <a:r>
              <a:rPr lang="en-US" dirty="0">
                <a:latin typeface="+mj-lt"/>
              </a:rPr>
              <a:t>Change the test case id separate test case ID numbers</a:t>
            </a:r>
          </a:p>
        </p:txBody>
      </p:sp>
      <p:sp>
        <p:nvSpPr>
          <p:cNvPr id="4" name="Title 3">
            <a:extLst>
              <a:ext uri="{FF2B5EF4-FFF2-40B4-BE49-F238E27FC236}">
                <a16:creationId xmlns:a16="http://schemas.microsoft.com/office/drawing/2014/main" id="{26C998EB-9932-9CBD-375B-3998783320F0}"/>
              </a:ext>
            </a:extLst>
          </p:cNvPr>
          <p:cNvSpPr>
            <a:spLocks noGrp="1"/>
          </p:cNvSpPr>
          <p:nvPr>
            <p:ph type="ctrTitle"/>
          </p:nvPr>
        </p:nvSpPr>
        <p:spPr/>
        <p:txBody>
          <a:bodyPr>
            <a:normAutofit/>
          </a:bodyPr>
          <a:lstStyle/>
          <a:p>
            <a:r>
              <a:rPr lang="en-US" sz="4700" dirty="0">
                <a:latin typeface="+mj-lt"/>
              </a:rPr>
              <a:t>Improvements from professor</a:t>
            </a:r>
          </a:p>
        </p:txBody>
      </p:sp>
    </p:spTree>
    <p:extLst>
      <p:ext uri="{BB962C8B-B14F-4D97-AF65-F5344CB8AC3E}">
        <p14:creationId xmlns:p14="http://schemas.microsoft.com/office/powerpoint/2010/main" val="3098122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4819EAC-6805-B4B0-30EE-F59362B31AD2}"/>
              </a:ext>
            </a:extLst>
          </p:cNvPr>
          <p:cNvPicPr>
            <a:picLocks noChangeAspect="1"/>
          </p:cNvPicPr>
          <p:nvPr/>
        </p:nvPicPr>
        <p:blipFill>
          <a:blip r:embed="rId2"/>
          <a:stretch>
            <a:fillRect/>
          </a:stretch>
        </p:blipFill>
        <p:spPr>
          <a:xfrm>
            <a:off x="2929777" y="1202932"/>
            <a:ext cx="11457275" cy="547347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6C8B7C7-F409-158D-3CB3-3BECA2274269}"/>
              </a:ext>
            </a:extLst>
          </p:cNvPr>
          <p:cNvPicPr>
            <a:picLocks noChangeAspect="1"/>
          </p:cNvPicPr>
          <p:nvPr/>
        </p:nvPicPr>
        <p:blipFill>
          <a:blip r:embed="rId3"/>
          <a:stretch>
            <a:fillRect/>
          </a:stretch>
        </p:blipFill>
        <p:spPr>
          <a:xfrm>
            <a:off x="2929777" y="5821003"/>
            <a:ext cx="11457275" cy="4311139"/>
          </a:xfrm>
          <a:prstGeom prst="rect">
            <a:avLst/>
          </a:prstGeom>
        </p:spPr>
      </p:pic>
      <p:sp>
        <p:nvSpPr>
          <p:cNvPr id="4" name="Google Shape;122;p14">
            <a:extLst>
              <a:ext uri="{FF2B5EF4-FFF2-40B4-BE49-F238E27FC236}">
                <a16:creationId xmlns:a16="http://schemas.microsoft.com/office/drawing/2014/main" id="{7CDA6998-75E4-2886-DB65-55BEFF9AE3B8}"/>
              </a:ext>
            </a:extLst>
          </p:cNvPr>
          <p:cNvSpPr txBox="1"/>
          <p:nvPr/>
        </p:nvSpPr>
        <p:spPr>
          <a:xfrm>
            <a:off x="1129130" y="-929"/>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2018150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9D38B-BCE4-99DC-1EAB-5334F8DBBC04}"/>
              </a:ext>
            </a:extLst>
          </p:cNvPr>
          <p:cNvPicPr>
            <a:picLocks noChangeAspect="1"/>
          </p:cNvPicPr>
          <p:nvPr/>
        </p:nvPicPr>
        <p:blipFill>
          <a:blip r:embed="rId2"/>
          <a:stretch>
            <a:fillRect/>
          </a:stretch>
        </p:blipFill>
        <p:spPr>
          <a:xfrm>
            <a:off x="1468343" y="1934497"/>
            <a:ext cx="15814265" cy="7406036"/>
          </a:xfrm>
          <a:prstGeom prst="rect">
            <a:avLst/>
          </a:prstGeom>
        </p:spPr>
      </p:pic>
      <p:sp>
        <p:nvSpPr>
          <p:cNvPr id="5" name="Google Shape;122;p14">
            <a:extLst>
              <a:ext uri="{FF2B5EF4-FFF2-40B4-BE49-F238E27FC236}">
                <a16:creationId xmlns:a16="http://schemas.microsoft.com/office/drawing/2014/main" id="{EE52E5EC-5C00-DD4B-33E9-15990121C40A}"/>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2421521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8505D5-1F32-E66F-ABDA-5AA50283E23B}"/>
              </a:ext>
            </a:extLst>
          </p:cNvPr>
          <p:cNvPicPr>
            <a:picLocks noChangeAspect="1"/>
          </p:cNvPicPr>
          <p:nvPr/>
        </p:nvPicPr>
        <p:blipFill>
          <a:blip r:embed="rId2"/>
          <a:stretch>
            <a:fillRect/>
          </a:stretch>
        </p:blipFill>
        <p:spPr>
          <a:xfrm>
            <a:off x="1160303" y="1960394"/>
            <a:ext cx="15967393" cy="7286843"/>
          </a:xfrm>
          <a:prstGeom prst="rect">
            <a:avLst/>
          </a:prstGeom>
        </p:spPr>
      </p:pic>
      <p:sp>
        <p:nvSpPr>
          <p:cNvPr id="11" name="TextBox 10">
            <a:extLst>
              <a:ext uri="{FF2B5EF4-FFF2-40B4-BE49-F238E27FC236}">
                <a16:creationId xmlns:a16="http://schemas.microsoft.com/office/drawing/2014/main" id="{76770842-B5E4-7765-FEDE-3C5EFB8F4C55}"/>
              </a:ext>
            </a:extLst>
          </p:cNvPr>
          <p:cNvSpPr txBox="1"/>
          <p:nvPr/>
        </p:nvSpPr>
        <p:spPr>
          <a:xfrm>
            <a:off x="2241755" y="196315"/>
            <a:ext cx="14030534" cy="955903"/>
          </a:xfrm>
          <a:prstGeom prst="rect">
            <a:avLst/>
          </a:prstGeom>
          <a:noFill/>
        </p:spPr>
        <p:txBody>
          <a:bodyPr wrap="square">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 Screenshots</a:t>
            </a:r>
            <a:endParaRPr lang="en-US" sz="5000" dirty="0"/>
          </a:p>
        </p:txBody>
      </p:sp>
    </p:spTree>
    <p:extLst>
      <p:ext uri="{BB962C8B-B14F-4D97-AF65-F5344CB8AC3E}">
        <p14:creationId xmlns:p14="http://schemas.microsoft.com/office/powerpoint/2010/main" val="363139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FD77882-EDF9-7C2F-F7E6-389E41F216A1}"/>
              </a:ext>
            </a:extLst>
          </p:cNvPr>
          <p:cNvPicPr>
            <a:picLocks noChangeAspect="1"/>
          </p:cNvPicPr>
          <p:nvPr/>
        </p:nvPicPr>
        <p:blipFill>
          <a:blip r:embed="rId2"/>
          <a:stretch>
            <a:fillRect/>
          </a:stretch>
        </p:blipFill>
        <p:spPr>
          <a:xfrm>
            <a:off x="1549558" y="2456003"/>
            <a:ext cx="15395421" cy="5154165"/>
          </a:xfrm>
          <a:prstGeom prst="rect">
            <a:avLst/>
          </a:prstGeom>
        </p:spPr>
      </p:pic>
      <p:sp>
        <p:nvSpPr>
          <p:cNvPr id="7" name="Google Shape;122;p14">
            <a:extLst>
              <a:ext uri="{FF2B5EF4-FFF2-40B4-BE49-F238E27FC236}">
                <a16:creationId xmlns:a16="http://schemas.microsoft.com/office/drawing/2014/main" id="{3D410D44-B217-B684-3956-008486805603}"/>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952454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933DCC1-8010-D4B1-B060-B75A1A7C5507}"/>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AC5E1832-4F4A-5208-9417-8488D2C1CD99}"/>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5" name="Picture 4">
            <a:extLst>
              <a:ext uri="{FF2B5EF4-FFF2-40B4-BE49-F238E27FC236}">
                <a16:creationId xmlns:a16="http://schemas.microsoft.com/office/drawing/2014/main" id="{8498EA3B-A844-1F33-3887-2A4A8E4FD5DE}"/>
              </a:ext>
            </a:extLst>
          </p:cNvPr>
          <p:cNvPicPr>
            <a:picLocks noChangeAspect="1"/>
          </p:cNvPicPr>
          <p:nvPr/>
        </p:nvPicPr>
        <p:blipFill>
          <a:blip r:embed="rId2"/>
          <a:stretch>
            <a:fillRect/>
          </a:stretch>
        </p:blipFill>
        <p:spPr>
          <a:xfrm>
            <a:off x="2961475" y="1616596"/>
            <a:ext cx="12806362" cy="6312967"/>
          </a:xfrm>
          <a:prstGeom prst="rect">
            <a:avLst/>
          </a:prstGeom>
        </p:spPr>
      </p:pic>
    </p:spTree>
    <p:extLst>
      <p:ext uri="{BB962C8B-B14F-4D97-AF65-F5344CB8AC3E}">
        <p14:creationId xmlns:p14="http://schemas.microsoft.com/office/powerpoint/2010/main" val="777213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BD81F-59B7-A154-F5D9-06207A38AF8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B9A30C9-BF9B-7FED-CD35-4E93395F29C9}"/>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7F18A4D4-EF41-BF81-CDA1-B478C3091A2C}"/>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6" name="Picture 5">
            <a:extLst>
              <a:ext uri="{FF2B5EF4-FFF2-40B4-BE49-F238E27FC236}">
                <a16:creationId xmlns:a16="http://schemas.microsoft.com/office/drawing/2014/main" id="{08B117C9-EFAB-899F-C096-5354997894EA}"/>
              </a:ext>
            </a:extLst>
          </p:cNvPr>
          <p:cNvPicPr>
            <a:picLocks noChangeAspect="1"/>
          </p:cNvPicPr>
          <p:nvPr/>
        </p:nvPicPr>
        <p:blipFill>
          <a:blip r:embed="rId2"/>
          <a:stretch>
            <a:fillRect/>
          </a:stretch>
        </p:blipFill>
        <p:spPr>
          <a:xfrm>
            <a:off x="1524000" y="1581150"/>
            <a:ext cx="15240000" cy="7924800"/>
          </a:xfrm>
          <a:prstGeom prst="rect">
            <a:avLst/>
          </a:prstGeom>
        </p:spPr>
      </p:pic>
    </p:spTree>
    <p:extLst>
      <p:ext uri="{BB962C8B-B14F-4D97-AF65-F5344CB8AC3E}">
        <p14:creationId xmlns:p14="http://schemas.microsoft.com/office/powerpoint/2010/main" val="1167269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231D-ED04-A0C5-4EF5-C121B8C9B732}"/>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2D80946-8BF4-30DD-675D-FEE089A5E282}"/>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E774BB63-BDEA-3A77-BF7A-8DAD80ADCBC6}"/>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5" name="Picture 4">
            <a:extLst>
              <a:ext uri="{FF2B5EF4-FFF2-40B4-BE49-F238E27FC236}">
                <a16:creationId xmlns:a16="http://schemas.microsoft.com/office/drawing/2014/main" id="{61014BFA-7D1D-9BB0-6237-DC4954AB5D5C}"/>
              </a:ext>
            </a:extLst>
          </p:cNvPr>
          <p:cNvPicPr>
            <a:picLocks noChangeAspect="1"/>
          </p:cNvPicPr>
          <p:nvPr/>
        </p:nvPicPr>
        <p:blipFill>
          <a:blip r:embed="rId2"/>
          <a:stretch>
            <a:fillRect/>
          </a:stretch>
        </p:blipFill>
        <p:spPr>
          <a:xfrm>
            <a:off x="1524000" y="1595438"/>
            <a:ext cx="15240000" cy="7867650"/>
          </a:xfrm>
          <a:prstGeom prst="rect">
            <a:avLst/>
          </a:prstGeom>
        </p:spPr>
      </p:pic>
    </p:spTree>
    <p:extLst>
      <p:ext uri="{BB962C8B-B14F-4D97-AF65-F5344CB8AC3E}">
        <p14:creationId xmlns:p14="http://schemas.microsoft.com/office/powerpoint/2010/main" val="10437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pic>
        <p:nvPicPr>
          <p:cNvPr id="4" name="Picture 3">
            <a:extLst>
              <a:ext uri="{FF2B5EF4-FFF2-40B4-BE49-F238E27FC236}">
                <a16:creationId xmlns:a16="http://schemas.microsoft.com/office/drawing/2014/main" id="{1A21592F-4177-52A8-2FB1-3E86AA7DC5FF}"/>
              </a:ext>
            </a:extLst>
          </p:cNvPr>
          <p:cNvPicPr>
            <a:picLocks noChangeAspect="1"/>
          </p:cNvPicPr>
          <p:nvPr/>
        </p:nvPicPr>
        <p:blipFill>
          <a:blip r:embed="rId2"/>
          <a:stretch>
            <a:fillRect/>
          </a:stretch>
        </p:blipFill>
        <p:spPr>
          <a:xfrm>
            <a:off x="7815068" y="5730909"/>
            <a:ext cx="2348464" cy="2643414"/>
          </a:xfrm>
          <a:prstGeom prst="rect">
            <a:avLst/>
          </a:prstGeom>
        </p:spPr>
      </p:pic>
    </p:spTree>
    <p:extLst>
      <p:ext uri="{BB962C8B-B14F-4D97-AF65-F5344CB8AC3E}">
        <p14:creationId xmlns:p14="http://schemas.microsoft.com/office/powerpoint/2010/main" val="3997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15596" y="756496"/>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5B6A6BAB-1A20-7B25-3231-A61E472738C2}"/>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4000" dirty="0"/>
            </a:p>
            <a:p>
              <a:endParaRPr lang="en-US" sz="4400" dirty="0"/>
            </a:p>
          </p:txBody>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44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44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9" name="Picture 8">
            <a:extLst>
              <a:ext uri="{FF2B5EF4-FFF2-40B4-BE49-F238E27FC236}">
                <a16:creationId xmlns:a16="http://schemas.microsoft.com/office/drawing/2014/main" id="{E0498487-5E61-9876-7AE6-ECD143103127}"/>
              </a:ext>
            </a:extLst>
          </p:cNvPr>
          <p:cNvPicPr>
            <a:picLocks noChangeAspect="1"/>
          </p:cNvPicPr>
          <p:nvPr/>
        </p:nvPicPr>
        <p:blipFill>
          <a:blip r:embed="rId3"/>
          <a:stretch>
            <a:fillRect/>
          </a:stretch>
        </p:blipFill>
        <p:spPr>
          <a:xfrm>
            <a:off x="5110325" y="1470469"/>
            <a:ext cx="8493919" cy="7734491"/>
          </a:xfrm>
          <a:prstGeom prst="rect">
            <a:avLst/>
          </a:prstGeom>
        </p:spPr>
      </p:pic>
    </p:spTree>
    <p:extLst>
      <p:ext uri="{BB962C8B-B14F-4D97-AF65-F5344CB8AC3E}">
        <p14:creationId xmlns:p14="http://schemas.microsoft.com/office/powerpoint/2010/main" val="2071048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E694B91-9BF0-90AF-1BE5-ADFFC055BB7F}"/>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5DE132B8-892A-A768-3796-D413EE47F2A5}"/>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FE6D2297-DAC6-4D60-731B-5AEA171A17AB}"/>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4400" b="1" dirty="0">
                  <a:solidFill>
                    <a:schemeClr val="tx2">
                      <a:lumMod val="20000"/>
                      <a:lumOff val="80000"/>
                    </a:schemeClr>
                  </a:solidFill>
                </a:rPr>
                <a:t>Link</a:t>
              </a:r>
              <a:r>
                <a:rPr lang="en-US" sz="4400" dirty="0">
                  <a:solidFill>
                    <a:schemeClr val="tx2">
                      <a:lumMod val="20000"/>
                      <a:lumOff val="80000"/>
                    </a:schemeClr>
                  </a:solidFill>
                </a:rPr>
                <a:t>:</a:t>
              </a:r>
            </a:p>
            <a:p>
              <a:r>
                <a:rPr lang="en-US" sz="4000" dirty="0">
                  <a:hlinkClick r:id="rId3"/>
                </a:rPr>
                <a:t>Team working agreement</a:t>
              </a:r>
              <a:endParaRPr lang="en-US" sz="4000" dirty="0"/>
            </a:p>
            <a:p>
              <a:endParaRPr lang="en-US" sz="4400" dirty="0"/>
            </a:p>
          </p:txBody>
        </p:sp>
        <p:sp>
          <p:nvSpPr>
            <p:cNvPr id="102" name="Google Shape;102;p13">
              <a:extLst>
                <a:ext uri="{FF2B5EF4-FFF2-40B4-BE49-F238E27FC236}">
                  <a16:creationId xmlns:a16="http://schemas.microsoft.com/office/drawing/2014/main" id="{BDAFA3DD-610D-6D78-625D-8922438E12C0}"/>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B9509DD3-4DA8-AC8F-34E7-80CBC0E1260D}"/>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C0E0DF64-9E5A-8DB1-4918-4D96D9BFD185}"/>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D2AFB3B8-D5C0-B83C-B9DA-559B31D6822B}"/>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367BA04F-29D6-AB75-31A0-8A5FF8D39FFA}"/>
              </a:ext>
            </a:extLst>
          </p:cNvPr>
          <p:cNvPicPr>
            <a:picLocks noChangeAspect="1"/>
          </p:cNvPicPr>
          <p:nvPr/>
        </p:nvPicPr>
        <p:blipFill>
          <a:blip r:embed="rId4"/>
          <a:stretch>
            <a:fillRect/>
          </a:stretch>
        </p:blipFill>
        <p:spPr>
          <a:xfrm>
            <a:off x="7320525" y="1525972"/>
            <a:ext cx="5951288" cy="7279700"/>
          </a:xfrm>
          <a:prstGeom prst="rect">
            <a:avLst/>
          </a:prstGeom>
        </p:spPr>
      </p:pic>
      <p:pic>
        <p:nvPicPr>
          <p:cNvPr id="5" name="Picture 4">
            <a:extLst>
              <a:ext uri="{FF2B5EF4-FFF2-40B4-BE49-F238E27FC236}">
                <a16:creationId xmlns:a16="http://schemas.microsoft.com/office/drawing/2014/main" id="{3696D53D-83B1-2EFE-4F5A-B25D0CFE4D5D}"/>
              </a:ext>
            </a:extLst>
          </p:cNvPr>
          <p:cNvPicPr>
            <a:picLocks noChangeAspect="1"/>
          </p:cNvPicPr>
          <p:nvPr/>
        </p:nvPicPr>
        <p:blipFill>
          <a:blip r:embed="rId5"/>
          <a:stretch>
            <a:fillRect/>
          </a:stretch>
        </p:blipFill>
        <p:spPr>
          <a:xfrm>
            <a:off x="12167815" y="2134590"/>
            <a:ext cx="5997636" cy="7783341"/>
          </a:xfrm>
          <a:prstGeom prst="rect">
            <a:avLst/>
          </a:prstGeom>
        </p:spPr>
      </p:pic>
    </p:spTree>
    <p:extLst>
      <p:ext uri="{BB962C8B-B14F-4D97-AF65-F5344CB8AC3E}">
        <p14:creationId xmlns:p14="http://schemas.microsoft.com/office/powerpoint/2010/main" val="3449831001"/>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8653</TotalTime>
  <Words>5007</Words>
  <Application>Microsoft Office PowerPoint</Application>
  <PresentationFormat>Custom</PresentationFormat>
  <Paragraphs>774</Paragraphs>
  <Slides>58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Wingdings</vt:lpstr>
      <vt:lpstr>Rubik Mono</vt:lpstr>
      <vt:lpstr>Calibri</vt:lpstr>
      <vt:lpstr>Comic Sans MS</vt:lpstr>
      <vt:lpstr>Montserrat Light Bold</vt:lpstr>
      <vt:lpstr>Archivo Black</vt:lpstr>
      <vt:lpstr>Aptos</vt:lpstr>
      <vt:lpstr>Noto Sans</vt:lpstr>
      <vt:lpstr>Microsoft YaHei</vt:lpstr>
      <vt:lpstr>Cyber-Futuristic AI Technology Thesis Defense</vt:lpstr>
      <vt:lpstr>PowerPoint Presentation</vt:lpstr>
      <vt:lpstr>PowerPoint Presentation</vt:lpstr>
      <vt:lpstr>PowerPoint Presentation</vt:lpstr>
      <vt:lpstr>PowerPoint Presentation</vt:lpstr>
      <vt:lpstr>Improvements from professor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Algorithms And Models:</vt:lpstr>
      <vt:lpstr>PowerPoint Presentation</vt:lpstr>
      <vt:lpstr>Architecture Diagram</vt:lpstr>
      <vt:lpstr>Context Diagram</vt:lpstr>
      <vt:lpstr>Sequence Diagram</vt:lpstr>
      <vt:lpstr>State Diagram</vt:lpstr>
      <vt:lpstr>Class Diagram</vt:lpstr>
      <vt:lpstr>Sprint 1 Recap:</vt:lpstr>
      <vt:lpstr>Product Backlog</vt:lpstr>
      <vt:lpstr>Product Backlog</vt:lpstr>
      <vt:lpstr>Product Backlog</vt:lpstr>
      <vt:lpstr>Product Backlog</vt:lpstr>
      <vt:lpstr>SPRINT 2 STORIES</vt:lpstr>
      <vt:lpstr>SPRINT 2 STORIES</vt:lpstr>
      <vt:lpstr>SPRINT 2 STORIES</vt:lpstr>
      <vt:lpstr>SPRINT 2 TEST CASES</vt:lpstr>
      <vt:lpstr>SPRINT 2 TEST CASES</vt:lpstr>
      <vt:lpstr>SPRINT 2 TEST CASES</vt:lpstr>
      <vt:lpstr>SPRINT 2 TEST CASES</vt:lpstr>
      <vt:lpstr>SPRINT 2 STORIES COMPLETED</vt:lpstr>
      <vt:lpstr>SPRINT 2 STORIES COMPLETED</vt:lpstr>
      <vt:lpstr>SPRINT 2 STORIES NOT COMPLETED</vt:lpstr>
      <vt:lpstr>Sprint Velocity:</vt:lpstr>
      <vt:lpstr>PowerPoint Presentation</vt:lpstr>
      <vt:lpstr>PowerPoint Presentation</vt:lpstr>
      <vt:lpstr>Sprint Retrospective: </vt:lpstr>
      <vt:lpstr>Sprint Retrospective: </vt:lpstr>
      <vt:lpstr>Sprint 3 Planning: </vt:lpstr>
      <vt:lpstr>Sprint 3 Planning: </vt:lpstr>
      <vt:lpstr>PowerPoint Presentation</vt:lpstr>
      <vt:lpstr>PowerPoint Presentation</vt:lpstr>
      <vt:lpstr>PowerPoint Presentation</vt:lpstr>
      <vt:lpstr>PowerPoint Presentation</vt:lpstr>
      <vt:lpstr>PowerPoint Presentation</vt:lpstr>
      <vt:lpstr>API Screenshots</vt:lpstr>
      <vt:lpstr>API Screenshots</vt:lpstr>
      <vt:lpstr>API Screenshots</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jayanath singavarapu</cp:lastModifiedBy>
  <cp:revision>33</cp:revision>
  <dcterms:modified xsi:type="dcterms:W3CDTF">2025-04-08T05:09:45Z</dcterms:modified>
</cp:coreProperties>
</file>